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3" r:id="rId2"/>
  </p:sldMasterIdLst>
  <p:notesMasterIdLst>
    <p:notesMasterId r:id="rId18"/>
  </p:notesMasterIdLst>
  <p:handoutMasterIdLst>
    <p:handoutMasterId r:id="rId19"/>
  </p:handoutMasterIdLst>
  <p:sldIdLst>
    <p:sldId id="256" r:id="rId3"/>
    <p:sldId id="375" r:id="rId4"/>
    <p:sldId id="376" r:id="rId5"/>
    <p:sldId id="377" r:id="rId6"/>
    <p:sldId id="362" r:id="rId7"/>
    <p:sldId id="327" r:id="rId8"/>
    <p:sldId id="372" r:id="rId9"/>
    <p:sldId id="374" r:id="rId10"/>
    <p:sldId id="382" r:id="rId11"/>
    <p:sldId id="380" r:id="rId12"/>
    <p:sldId id="381" r:id="rId13"/>
    <p:sldId id="366" r:id="rId14"/>
    <p:sldId id="378" r:id="rId15"/>
    <p:sldId id="368" r:id="rId16"/>
    <p:sldId id="37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B81F"/>
    <a:srgbClr val="C0C032"/>
    <a:srgbClr val="003366"/>
    <a:srgbClr val="1721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64"/>
    <p:restoredTop sz="85241"/>
  </p:normalViewPr>
  <p:slideViewPr>
    <p:cSldViewPr snapToGrid="0" snapToObjects="1">
      <p:cViewPr varScale="1">
        <p:scale>
          <a:sx n="97" d="100"/>
          <a:sy n="97" d="100"/>
        </p:scale>
        <p:origin x="2694" y="96"/>
      </p:cViewPr>
      <p:guideLst/>
    </p:cSldViewPr>
  </p:slideViewPr>
  <p:notesTextViewPr>
    <p:cViewPr>
      <p:scale>
        <a:sx n="1" d="1"/>
        <a:sy n="1" d="1"/>
      </p:scale>
      <p:origin x="0" y="0"/>
    </p:cViewPr>
  </p:notesTextViewPr>
  <p:sorterViewPr>
    <p:cViewPr>
      <p:scale>
        <a:sx n="140" d="100"/>
        <a:sy n="140" d="100"/>
      </p:scale>
      <p:origin x="0" y="0"/>
    </p:cViewPr>
  </p:sorterViewPr>
  <p:notesViewPr>
    <p:cSldViewPr snapToGrid="0" snapToObjects="1">
      <p:cViewPr varScale="1">
        <p:scale>
          <a:sx n="88" d="100"/>
          <a:sy n="88" d="100"/>
        </p:scale>
        <p:origin x="296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D0DF1B-4397-7E4A-8FAC-D5CC3C4F7D8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935898A-EB24-374E-98F8-F495FA2578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99E889-E390-824A-A80B-BB5C8B22BFE6}" type="datetimeFigureOut">
              <a:rPr lang="en-US" smtClean="0"/>
              <a:t>4/8/2019</a:t>
            </a:fld>
            <a:endParaRPr lang="en-US"/>
          </a:p>
        </p:txBody>
      </p:sp>
      <p:sp>
        <p:nvSpPr>
          <p:cNvPr id="4" name="Footer Placeholder 3">
            <a:extLst>
              <a:ext uri="{FF2B5EF4-FFF2-40B4-BE49-F238E27FC236}">
                <a16:creationId xmlns:a16="http://schemas.microsoft.com/office/drawing/2014/main" id="{E6226798-0F80-D948-8FD3-7E164882A8F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E512E3E-C805-804D-8E3A-3C4742C604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B07F27-5F19-FD4F-AB32-22C9AC35E6FA}" type="slidenum">
              <a:rPr lang="en-US" smtClean="0"/>
              <a:t>‹#›</a:t>
            </a:fld>
            <a:endParaRPr lang="en-US"/>
          </a:p>
        </p:txBody>
      </p:sp>
    </p:spTree>
    <p:extLst>
      <p:ext uri="{BB962C8B-B14F-4D97-AF65-F5344CB8AC3E}">
        <p14:creationId xmlns:p14="http://schemas.microsoft.com/office/powerpoint/2010/main" val="2954156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E2166C-BB42-3F4F-9ADA-A0649F6CC1B1}" type="datetimeFigureOut">
              <a:rPr lang="en-US" smtClean="0"/>
              <a:t>4/8/2019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D05B5-1B73-1E45-A4C3-9BE456547979}" type="slidenum">
              <a:rPr lang="en-US" smtClean="0"/>
              <a:t>‹#›</a:t>
            </a:fld>
            <a:endParaRPr lang="en-US" dirty="0"/>
          </a:p>
        </p:txBody>
      </p:sp>
    </p:spTree>
    <p:extLst>
      <p:ext uri="{BB962C8B-B14F-4D97-AF65-F5344CB8AC3E}">
        <p14:creationId xmlns:p14="http://schemas.microsoft.com/office/powerpoint/2010/main" val="207413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D05B5-1B73-1E45-A4C3-9BE456547979}" type="slidenum">
              <a:rPr lang="en-US" smtClean="0"/>
              <a:t>1</a:t>
            </a:fld>
            <a:endParaRPr lang="en-US" dirty="0"/>
          </a:p>
        </p:txBody>
      </p:sp>
    </p:spTree>
    <p:extLst>
      <p:ext uri="{BB962C8B-B14F-4D97-AF65-F5344CB8AC3E}">
        <p14:creationId xmlns:p14="http://schemas.microsoft.com/office/powerpoint/2010/main" val="42142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CD05B5-1B73-1E45-A4C3-9BE456547979}" type="slidenum">
              <a:rPr lang="en-US" smtClean="0"/>
              <a:t>5</a:t>
            </a:fld>
            <a:endParaRPr lang="en-US" dirty="0"/>
          </a:p>
        </p:txBody>
      </p:sp>
    </p:spTree>
    <p:extLst>
      <p:ext uri="{BB962C8B-B14F-4D97-AF65-F5344CB8AC3E}">
        <p14:creationId xmlns:p14="http://schemas.microsoft.com/office/powerpoint/2010/main" val="3615347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entity using the University name should be a recognized University Associated Entity, and must have an operating agreement with the University. </a:t>
            </a:r>
          </a:p>
        </p:txBody>
      </p:sp>
      <p:sp>
        <p:nvSpPr>
          <p:cNvPr id="4" name="Slide Number Placeholder 3"/>
          <p:cNvSpPr>
            <a:spLocks noGrp="1"/>
          </p:cNvSpPr>
          <p:nvPr>
            <p:ph type="sldNum" sz="quarter" idx="10"/>
          </p:nvPr>
        </p:nvSpPr>
        <p:spPr/>
        <p:txBody>
          <a:bodyPr/>
          <a:lstStyle/>
          <a:p>
            <a:fld id="{91CD05B5-1B73-1E45-A4C3-9BE456547979}" type="slidenum">
              <a:rPr lang="en-US" smtClean="0"/>
              <a:t>6</a:t>
            </a:fld>
            <a:endParaRPr lang="en-US" dirty="0"/>
          </a:p>
        </p:txBody>
      </p:sp>
    </p:spTree>
    <p:extLst>
      <p:ext uri="{BB962C8B-B14F-4D97-AF65-F5344CB8AC3E}">
        <p14:creationId xmlns:p14="http://schemas.microsoft.com/office/powerpoint/2010/main" val="132535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renaming the Capital Facilities Foundation name to avoid confusing with University development efforts.</a:t>
            </a:r>
          </a:p>
          <a:p>
            <a:r>
              <a:rPr lang="en-US" dirty="0"/>
              <a:t>Oversight of Association of Retired Faculty resides with Office of the Provost.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Oversight of Alumni Association resides with University Advancement.</a:t>
            </a:r>
          </a:p>
          <a:p>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91CD05B5-1B73-1E45-A4C3-9BE456547979}" type="slidenum">
              <a:rPr lang="en-US" smtClean="0"/>
              <a:t>7</a:t>
            </a:fld>
            <a:endParaRPr lang="en-US" dirty="0"/>
          </a:p>
        </p:txBody>
      </p:sp>
    </p:spTree>
    <p:extLst>
      <p:ext uri="{BB962C8B-B14F-4D97-AF65-F5344CB8AC3E}">
        <p14:creationId xmlns:p14="http://schemas.microsoft.com/office/powerpoint/2010/main" val="2176814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entity using the University name should be a recognized University Associated Entity, and must have an operating agreement with the University. </a:t>
            </a:r>
          </a:p>
        </p:txBody>
      </p:sp>
      <p:sp>
        <p:nvSpPr>
          <p:cNvPr id="4" name="Slide Number Placeholder 3"/>
          <p:cNvSpPr>
            <a:spLocks noGrp="1"/>
          </p:cNvSpPr>
          <p:nvPr>
            <p:ph type="sldNum" sz="quarter" idx="10"/>
          </p:nvPr>
        </p:nvSpPr>
        <p:spPr/>
        <p:txBody>
          <a:bodyPr/>
          <a:lstStyle/>
          <a:p>
            <a:fld id="{91CD05B5-1B73-1E45-A4C3-9BE456547979}" type="slidenum">
              <a:rPr lang="en-US" smtClean="0"/>
              <a:t>8</a:t>
            </a:fld>
            <a:endParaRPr lang="en-US" dirty="0"/>
          </a:p>
        </p:txBody>
      </p:sp>
    </p:spTree>
    <p:extLst>
      <p:ext uri="{BB962C8B-B14F-4D97-AF65-F5344CB8AC3E}">
        <p14:creationId xmlns:p14="http://schemas.microsoft.com/office/powerpoint/2010/main" val="1963211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entity using the University name should be a recognized University Associated Entity, and must have an operating agreement with the University. </a:t>
            </a:r>
          </a:p>
        </p:txBody>
      </p:sp>
      <p:sp>
        <p:nvSpPr>
          <p:cNvPr id="4" name="Slide Number Placeholder 3"/>
          <p:cNvSpPr>
            <a:spLocks noGrp="1"/>
          </p:cNvSpPr>
          <p:nvPr>
            <p:ph type="sldNum" sz="quarter" idx="10"/>
          </p:nvPr>
        </p:nvSpPr>
        <p:spPr/>
        <p:txBody>
          <a:bodyPr/>
          <a:lstStyle/>
          <a:p>
            <a:fld id="{91CD05B5-1B73-1E45-A4C3-9BE456547979}" type="slidenum">
              <a:rPr lang="en-US" smtClean="0"/>
              <a:t>9</a:t>
            </a:fld>
            <a:endParaRPr lang="en-US" dirty="0"/>
          </a:p>
        </p:txBody>
      </p:sp>
    </p:spTree>
    <p:extLst>
      <p:ext uri="{BB962C8B-B14F-4D97-AF65-F5344CB8AC3E}">
        <p14:creationId xmlns:p14="http://schemas.microsoft.com/office/powerpoint/2010/main" val="437918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CD05B5-1B73-1E45-A4C3-9BE456547979}" type="slidenum">
              <a:rPr lang="en-US" smtClean="0"/>
              <a:t>13</a:t>
            </a:fld>
            <a:endParaRPr lang="en-US" dirty="0"/>
          </a:p>
        </p:txBody>
      </p:sp>
    </p:spTree>
    <p:extLst>
      <p:ext uri="{BB962C8B-B14F-4D97-AF65-F5344CB8AC3E}">
        <p14:creationId xmlns:p14="http://schemas.microsoft.com/office/powerpoint/2010/main" val="190573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44815" y="6345717"/>
            <a:ext cx="969760" cy="365125"/>
          </a:xfrm>
          <a:prstGeom prst="rect">
            <a:avLst/>
          </a:prstGeom>
        </p:spPr>
        <p:txBody>
          <a:bodyPr/>
          <a:lstStyle/>
          <a:p>
            <a:fld id="{11B04332-F0DA-EB48-AF2D-08BC956414F0}" type="datetime1">
              <a:rPr lang="en-US" smtClean="0"/>
              <a:t>4/8/2019</a:t>
            </a:fld>
            <a:endParaRPr lang="en-US" dirty="0"/>
          </a:p>
        </p:txBody>
      </p:sp>
      <p:sp>
        <p:nvSpPr>
          <p:cNvPr id="5" name="Footer Placeholder 4"/>
          <p:cNvSpPr>
            <a:spLocks noGrp="1"/>
          </p:cNvSpPr>
          <p:nvPr>
            <p:ph type="ftr" sz="quarter" idx="11"/>
          </p:nvPr>
        </p:nvSpPr>
        <p:spPr>
          <a:xfrm>
            <a:off x="3462423" y="98920"/>
            <a:ext cx="2094816" cy="365125"/>
          </a:xfrm>
          <a:prstGeom prst="rect">
            <a:avLst/>
          </a:prstGeom>
        </p:spPr>
        <p:txBody>
          <a:bodyPr/>
          <a:lstStyle/>
          <a:p>
            <a:r>
              <a:rPr lang="en-US" dirty="0"/>
              <a:t>DRAFT</a:t>
            </a:r>
          </a:p>
        </p:txBody>
      </p:sp>
      <p:sp>
        <p:nvSpPr>
          <p:cNvPr id="6" name="Slide Number Placeholder 5"/>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4815" y="6345717"/>
            <a:ext cx="969760" cy="365125"/>
          </a:xfrm>
          <a:prstGeom prst="rect">
            <a:avLst/>
          </a:prstGeom>
        </p:spPr>
        <p:txBody>
          <a:bodyPr/>
          <a:lstStyle/>
          <a:p>
            <a:fld id="{E0C5459A-0388-284B-9FD1-6CAF277FC6F8}" type="datetime1">
              <a:rPr lang="en-US" smtClean="0"/>
              <a:t>4/8/2019</a:t>
            </a:fld>
            <a:endParaRPr lang="en-US" dirty="0"/>
          </a:p>
        </p:txBody>
      </p:sp>
      <p:sp>
        <p:nvSpPr>
          <p:cNvPr id="6" name="Footer Placeholder 5"/>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7" name="Slide Number Placeholder 6"/>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361598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44815" y="6345717"/>
            <a:ext cx="969760" cy="365125"/>
          </a:xfrm>
          <a:prstGeom prst="rect">
            <a:avLst/>
          </a:prstGeom>
        </p:spPr>
        <p:txBody>
          <a:bodyPr/>
          <a:lstStyle/>
          <a:p>
            <a:fld id="{984AD5E2-D0C6-964D-BB04-8D26FCC8F0D6}" type="datetime1">
              <a:rPr lang="en-US" smtClean="0"/>
              <a:t>4/8/2019</a:t>
            </a:fld>
            <a:endParaRPr lang="en-US" dirty="0"/>
          </a:p>
        </p:txBody>
      </p:sp>
      <p:sp>
        <p:nvSpPr>
          <p:cNvPr id="5" name="Footer Placeholder 4"/>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6" name="Slide Number Placeholder 5"/>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44815" y="6345717"/>
            <a:ext cx="969760" cy="365125"/>
          </a:xfrm>
          <a:prstGeom prst="rect">
            <a:avLst/>
          </a:prstGeom>
        </p:spPr>
        <p:txBody>
          <a:bodyPr/>
          <a:lstStyle/>
          <a:p>
            <a:fld id="{2F2A8CFD-5C3B-1841-A6EA-9224B5AA6ECB}" type="datetime1">
              <a:rPr lang="en-US" smtClean="0"/>
              <a:t>4/8/2019</a:t>
            </a:fld>
            <a:endParaRPr lang="en-US" dirty="0"/>
          </a:p>
        </p:txBody>
      </p:sp>
      <p:sp>
        <p:nvSpPr>
          <p:cNvPr id="5" name="Footer Placeholder 4"/>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6" name="Slide Number Placeholder 5"/>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03B91A-2FF4-B14B-944E-A0D9A0D95E1E}" type="datetime1">
              <a:rPr lang="en-US" smtClean="0"/>
              <a:t>4/8/2019</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6" name="Slide Number Placeholder 5"/>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1548232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8331E9-755C-BE40-B56F-94FF68869427}" type="datetime1">
              <a:rPr lang="en-US" smtClean="0"/>
              <a:t>4/8/2019</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6" name="Slide Number Placeholder 5"/>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79486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A901B-648B-BC42-B046-8D8A6402C64F}" type="datetime1">
              <a:rPr lang="en-US" smtClean="0"/>
              <a:t>4/8/2019</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6" name="Slide Number Placeholder 5"/>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199920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2F94C0-89FB-E944-BE75-3D17D0F0B4C2}" type="datetime1">
              <a:rPr lang="en-US" smtClean="0"/>
              <a:t>4/8/2019</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7" name="Slide Number Placeholder 6"/>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1391150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5ED3A9-D558-EB48-896D-D628CEC8BE7E}" type="datetime1">
              <a:rPr lang="en-US" smtClean="0"/>
              <a:t>4/8/2019</a:t>
            </a:fld>
            <a:endParaRPr lang="en-US" dirty="0"/>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9" name="Slide Number Placeholder 8"/>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1412795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B5AA9F-598E-994E-85AA-780B296D3A9A}" type="datetime1">
              <a:rPr lang="en-US" smtClean="0"/>
              <a:t>4/8/2019</a:t>
            </a:fld>
            <a:endParaRPr lang="en-US" dirty="0"/>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5" name="Slide Number Placeholder 4"/>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124712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B9FC9-371B-484E-BDE1-D6F478C0445F}" type="datetime1">
              <a:rPr lang="en-US" smtClean="0"/>
              <a:t>4/8/2019</a:t>
            </a:fld>
            <a:endParaRPr lang="en-US" dirty="0"/>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4" name="Slide Number Placeholder 3"/>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9306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44815" y="6345717"/>
            <a:ext cx="969760" cy="365125"/>
          </a:xfrm>
          <a:prstGeom prst="rect">
            <a:avLst/>
          </a:prstGeom>
        </p:spPr>
        <p:txBody>
          <a:bodyPr/>
          <a:lstStyle/>
          <a:p>
            <a:fld id="{D6FA043D-7162-4746-95E8-515775FE40FE}" type="datetime1">
              <a:rPr lang="en-US" smtClean="0"/>
              <a:t>4/8/2019</a:t>
            </a:fld>
            <a:endParaRPr lang="en-US" dirty="0"/>
          </a:p>
        </p:txBody>
      </p:sp>
      <p:sp>
        <p:nvSpPr>
          <p:cNvPr id="4" name="Footer Placeholder 3"/>
          <p:cNvSpPr>
            <a:spLocks noGrp="1"/>
          </p:cNvSpPr>
          <p:nvPr>
            <p:ph type="ftr" sz="quarter" idx="11"/>
          </p:nvPr>
        </p:nvSpPr>
        <p:spPr>
          <a:xfrm>
            <a:off x="3254271" y="31544"/>
            <a:ext cx="2094816" cy="365125"/>
          </a:xfrm>
          <a:prstGeom prst="rect">
            <a:avLst/>
          </a:prstGeom>
        </p:spPr>
        <p:txBody>
          <a:bodyPr/>
          <a:lstStyle/>
          <a:p>
            <a:r>
              <a:rPr lang="en-US" dirty="0"/>
              <a:t>DRAFT</a:t>
            </a:r>
          </a:p>
        </p:txBody>
      </p:sp>
      <p:sp>
        <p:nvSpPr>
          <p:cNvPr id="5" name="Slide Number Placeholder 4"/>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11207358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D23A62-A998-714F-A7F0-D71492A86601}" type="datetime1">
              <a:rPr lang="en-US" smtClean="0"/>
              <a:t>4/8/2019</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7" name="Slide Number Placeholder 6"/>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7850744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C88B97-F76C-3048-88C7-8A8F99B33E3F}" type="datetime1">
              <a:rPr lang="en-US" smtClean="0"/>
              <a:t>4/8/2019</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7" name="Slide Number Placeholder 6"/>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6064178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1A3B8C-D244-A249-97E7-FD910BDDD14A}" type="datetime1">
              <a:rPr lang="en-US" smtClean="0"/>
              <a:t>4/8/2019</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6" name="Slide Number Placeholder 5"/>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107281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EAEC26-759A-E141-8E35-B4C79F4FAF56}" type="datetime1">
              <a:rPr lang="en-US" smtClean="0"/>
              <a:t>4/8/2019</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US"/>
              <a:t>DRAFT</a:t>
            </a:r>
            <a:endParaRPr lang="en-US" dirty="0"/>
          </a:p>
        </p:txBody>
      </p:sp>
      <p:sp>
        <p:nvSpPr>
          <p:cNvPr id="6" name="Slide Number Placeholder 5"/>
          <p:cNvSpPr>
            <a:spLocks noGrp="1"/>
          </p:cNvSpPr>
          <p:nvPr>
            <p:ph type="sldNum" sz="quarter" idx="12"/>
          </p:nvPr>
        </p:nvSpPr>
        <p:spPr/>
        <p:txBody>
          <a:bodyPr/>
          <a:lstStyle/>
          <a:p>
            <a:fld id="{5B314E03-086E-7B43-B64C-B670B87447BB}" type="slidenum">
              <a:rPr lang="en-US" smtClean="0"/>
              <a:t>‹#›</a:t>
            </a:fld>
            <a:endParaRPr lang="en-US" dirty="0"/>
          </a:p>
        </p:txBody>
      </p:sp>
    </p:spTree>
    <p:extLst>
      <p:ext uri="{BB962C8B-B14F-4D97-AF65-F5344CB8AC3E}">
        <p14:creationId xmlns:p14="http://schemas.microsoft.com/office/powerpoint/2010/main" val="1346970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366"/>
                </a:solidFill>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457200" y="1600200"/>
            <a:ext cx="8229600" cy="4226859"/>
          </a:xfrm>
        </p:spPr>
        <p:txBody>
          <a:bodyPr/>
          <a:lstStyle>
            <a:lvl1pPr>
              <a:defRPr>
                <a:latin typeface="Times New Roman" charset="0"/>
                <a:ea typeface="Times New Roman" charset="0"/>
                <a:cs typeface="Times New Roman" charset="0"/>
              </a:defRPr>
            </a:lvl1pPr>
            <a:lvl2pPr>
              <a:defRPr>
                <a:latin typeface="Times New Roman" charset="0"/>
                <a:ea typeface="Times New Roman" charset="0"/>
                <a:cs typeface="Times New Roman" charset="0"/>
              </a:defRPr>
            </a:lvl2pPr>
            <a:lvl3pPr>
              <a:defRPr>
                <a:latin typeface="Times New Roman" charset="0"/>
                <a:ea typeface="Times New Roman" charset="0"/>
                <a:cs typeface="Times New Roman" charset="0"/>
              </a:defRPr>
            </a:lvl3pPr>
            <a:lvl4pPr>
              <a:defRPr>
                <a:latin typeface="Times New Roman" charset="0"/>
                <a:ea typeface="Times New Roman" charset="0"/>
                <a:cs typeface="Times New Roman" charset="0"/>
              </a:defRPr>
            </a:lvl4pPr>
            <a:lvl5pPr>
              <a:defRPr>
                <a:latin typeface="Times New Roman" charset="0"/>
                <a:ea typeface="Times New Roman" charset="0"/>
                <a:cs typeface="Times New Roman"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44815" y="6345717"/>
            <a:ext cx="969760" cy="365125"/>
          </a:xfrm>
          <a:prstGeom prst="rect">
            <a:avLst/>
          </a:prstGeom>
        </p:spPr>
        <p:txBody>
          <a:bodyPr/>
          <a:lstStyle/>
          <a:p>
            <a:fld id="{38685683-4F76-E947-9B44-EEF7488088BC}" type="datetime1">
              <a:rPr lang="en-US" smtClean="0"/>
              <a:t>4/8/2019</a:t>
            </a:fld>
            <a:endParaRPr lang="en-US" dirty="0"/>
          </a:p>
        </p:txBody>
      </p:sp>
      <p:sp>
        <p:nvSpPr>
          <p:cNvPr id="5" name="Footer Placeholder 4"/>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6" name="Slide Number Placeholder 5"/>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3220382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44815" y="6345717"/>
            <a:ext cx="969760" cy="365125"/>
          </a:xfrm>
          <a:prstGeom prst="rect">
            <a:avLst/>
          </a:prstGeom>
        </p:spPr>
        <p:txBody>
          <a:bodyPr/>
          <a:lstStyle/>
          <a:p>
            <a:fld id="{E9508E52-3AFC-9344-9D5E-7D0909A49C5A}" type="datetime1">
              <a:rPr lang="en-US" smtClean="0"/>
              <a:t>4/8/2019</a:t>
            </a:fld>
            <a:endParaRPr lang="en-US" dirty="0"/>
          </a:p>
        </p:txBody>
      </p:sp>
      <p:sp>
        <p:nvSpPr>
          <p:cNvPr id="5" name="Footer Placeholder 4"/>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6" name="Slide Number Placeholder 5"/>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112239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44815" y="6345717"/>
            <a:ext cx="969760" cy="365125"/>
          </a:xfrm>
          <a:prstGeom prst="rect">
            <a:avLst/>
          </a:prstGeom>
        </p:spPr>
        <p:txBody>
          <a:bodyPr/>
          <a:lstStyle/>
          <a:p>
            <a:fld id="{8ED1B9BB-4EEA-2F41-B5C6-D78083D9196F}" type="datetime1">
              <a:rPr lang="en-US" smtClean="0"/>
              <a:t>4/8/2019</a:t>
            </a:fld>
            <a:endParaRPr lang="en-US" dirty="0"/>
          </a:p>
        </p:txBody>
      </p:sp>
      <p:sp>
        <p:nvSpPr>
          <p:cNvPr id="6" name="Footer Placeholder 5"/>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7" name="Slide Number Placeholder 6"/>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44815" y="6345717"/>
            <a:ext cx="969760" cy="365125"/>
          </a:xfrm>
          <a:prstGeom prst="rect">
            <a:avLst/>
          </a:prstGeom>
        </p:spPr>
        <p:txBody>
          <a:bodyPr/>
          <a:lstStyle/>
          <a:p>
            <a:fld id="{29C21CDA-86B3-8A44-BF98-8C272C1799DD}" type="datetime1">
              <a:rPr lang="en-US" smtClean="0"/>
              <a:t>4/8/2019</a:t>
            </a:fld>
            <a:endParaRPr lang="en-US" dirty="0"/>
          </a:p>
        </p:txBody>
      </p:sp>
      <p:sp>
        <p:nvSpPr>
          <p:cNvPr id="8" name="Footer Placeholder 7"/>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9" name="Slide Number Placeholder 8"/>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444815" y="6345717"/>
            <a:ext cx="969760" cy="365125"/>
          </a:xfrm>
          <a:prstGeom prst="rect">
            <a:avLst/>
          </a:prstGeom>
        </p:spPr>
        <p:txBody>
          <a:bodyPr/>
          <a:lstStyle/>
          <a:p>
            <a:fld id="{8492DFA9-1CFA-754E-AE73-FEC650F98702}" type="datetime1">
              <a:rPr lang="en-US" smtClean="0"/>
              <a:t>4/8/2019</a:t>
            </a:fld>
            <a:endParaRPr lang="en-US" dirty="0"/>
          </a:p>
        </p:txBody>
      </p:sp>
      <p:sp>
        <p:nvSpPr>
          <p:cNvPr id="4" name="Footer Placeholder 3"/>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5" name="Slide Number Placeholder 4"/>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44815" y="6345717"/>
            <a:ext cx="969760" cy="365125"/>
          </a:xfrm>
          <a:prstGeom prst="rect">
            <a:avLst/>
          </a:prstGeom>
        </p:spPr>
        <p:txBody>
          <a:bodyPr/>
          <a:lstStyle/>
          <a:p>
            <a:fld id="{D84FDD3C-FBB1-1646-93D7-9B37C1C981A9}" type="datetime1">
              <a:rPr lang="en-US" smtClean="0"/>
              <a:t>4/8/2019</a:t>
            </a:fld>
            <a:endParaRPr lang="en-US" dirty="0"/>
          </a:p>
        </p:txBody>
      </p:sp>
      <p:sp>
        <p:nvSpPr>
          <p:cNvPr id="3" name="Footer Placeholder 2"/>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4" name="Slide Number Placeholder 3"/>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4815" y="6345717"/>
            <a:ext cx="969760" cy="365125"/>
          </a:xfrm>
          <a:prstGeom prst="rect">
            <a:avLst/>
          </a:prstGeom>
        </p:spPr>
        <p:txBody>
          <a:bodyPr/>
          <a:lstStyle/>
          <a:p>
            <a:fld id="{BEB0253B-D5E9-E244-809F-A5F2C6248069}" type="datetime1">
              <a:rPr lang="en-US" smtClean="0"/>
              <a:t>4/8/2019</a:t>
            </a:fld>
            <a:endParaRPr lang="en-US" dirty="0"/>
          </a:p>
        </p:txBody>
      </p:sp>
      <p:sp>
        <p:nvSpPr>
          <p:cNvPr id="6" name="Footer Placeholder 5"/>
          <p:cNvSpPr>
            <a:spLocks noGrp="1"/>
          </p:cNvSpPr>
          <p:nvPr>
            <p:ph type="ftr" sz="quarter" idx="11"/>
          </p:nvPr>
        </p:nvSpPr>
        <p:spPr>
          <a:xfrm>
            <a:off x="1666103" y="6345717"/>
            <a:ext cx="2094816" cy="365125"/>
          </a:xfrm>
          <a:prstGeom prst="rect">
            <a:avLst/>
          </a:prstGeom>
        </p:spPr>
        <p:txBody>
          <a:bodyPr/>
          <a:lstStyle/>
          <a:p>
            <a:r>
              <a:rPr lang="en-US"/>
              <a:t>DRAFT</a:t>
            </a:r>
            <a:endParaRPr lang="en-US" dirty="0"/>
          </a:p>
        </p:txBody>
      </p:sp>
      <p:sp>
        <p:nvSpPr>
          <p:cNvPr id="7" name="Slide Number Placeholder 6"/>
          <p:cNvSpPr>
            <a:spLocks noGrp="1"/>
          </p:cNvSpPr>
          <p:nvPr>
            <p:ph type="sldNum" sz="quarter" idx="12"/>
          </p:nvPr>
        </p:nvSpPr>
        <p:spPr/>
        <p:txBody>
          <a:bodyPr/>
          <a:lstStyle/>
          <a:p>
            <a:fld id="{4E1C71C6-E758-FD41-AF3F-CBFC7C528FF6}" type="slidenum">
              <a:rPr lang="en-US" smtClean="0"/>
              <a:t>‹#›</a:t>
            </a:fld>
            <a:endParaRPr lang="en-US" dirty="0"/>
          </a:p>
        </p:txBody>
      </p:sp>
    </p:spTree>
    <p:extLst>
      <p:ext uri="{BB962C8B-B14F-4D97-AF65-F5344CB8AC3E}">
        <p14:creationId xmlns:p14="http://schemas.microsoft.com/office/powerpoint/2010/main" val="121822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0633"/>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108752" y="6169418"/>
            <a:ext cx="802159" cy="365125"/>
          </a:xfrm>
          <a:prstGeom prst="rect">
            <a:avLst/>
          </a:prstGeom>
        </p:spPr>
        <p:txBody>
          <a:bodyPr vert="horz" lIns="91440" tIns="45720" rIns="91440" bIns="45720" rtlCol="0" anchor="ctr"/>
          <a:lstStyle>
            <a:lvl1pPr algn="r">
              <a:defRPr sz="1200">
                <a:solidFill>
                  <a:srgbClr val="172150"/>
                </a:solidFill>
              </a:defRPr>
            </a:lvl1pPr>
          </a:lstStyle>
          <a:p>
            <a:fld id="{935B7ADC-9A1D-2046-9A6A-73F1E756AA5F}" type="slidenum">
              <a:rPr lang="en-US" smtClean="0"/>
              <a:pPr/>
              <a:t>‹#›</a:t>
            </a:fld>
            <a:endParaRPr lang="en-US" dirty="0"/>
          </a:p>
        </p:txBody>
      </p:sp>
      <p:sp>
        <p:nvSpPr>
          <p:cNvPr id="4" name="Footer Placeholder 3"/>
          <p:cNvSpPr>
            <a:spLocks noGrp="1"/>
          </p:cNvSpPr>
          <p:nvPr>
            <p:ph type="ftr" sz="quarter" idx="3"/>
          </p:nvPr>
        </p:nvSpPr>
        <p:spPr>
          <a:xfrm>
            <a:off x="2162676" y="48820"/>
            <a:ext cx="3689484" cy="365125"/>
          </a:xfrm>
          <a:prstGeom prst="rect">
            <a:avLst/>
          </a:prstGeom>
        </p:spPr>
        <p:txBody>
          <a:bodyPr vert="horz" lIns="91440" tIns="45720" rIns="91440" bIns="45720" rtlCol="0" anchor="ctr"/>
          <a:lstStyle>
            <a:lvl1pPr algn="ctr">
              <a:defRPr sz="3600" b="1">
                <a:solidFill>
                  <a:schemeClr val="tx1">
                    <a:tint val="75000"/>
                  </a:schemeClr>
                </a:solidFill>
              </a:defRPr>
            </a:lvl1pPr>
          </a:lstStyle>
          <a:p>
            <a:r>
              <a:rPr lang="en-US"/>
              <a:t>DRAFT</a:t>
            </a:r>
            <a:endParaRPr lang="en-US" dirty="0"/>
          </a:p>
        </p:txBody>
      </p:sp>
      <p:pic>
        <p:nvPicPr>
          <p:cNvPr id="8" name="Picture 7">
            <a:extLst>
              <a:ext uri="{FF2B5EF4-FFF2-40B4-BE49-F238E27FC236}">
                <a16:creationId xmlns:a16="http://schemas.microsoft.com/office/drawing/2014/main" id="{912DCE0E-E7AC-AF40-A2DA-C80B3C4CDDE3}"/>
              </a:ext>
            </a:extLst>
          </p:cNvPr>
          <p:cNvPicPr>
            <a:picLocks noChangeAspect="1"/>
          </p:cNvPicPr>
          <p:nvPr userDrawn="1"/>
        </p:nvPicPr>
        <p:blipFill>
          <a:blip r:embed="rId14"/>
          <a:stretch>
            <a:fillRect/>
          </a:stretch>
        </p:blipFill>
        <p:spPr>
          <a:xfrm>
            <a:off x="457200" y="5828931"/>
            <a:ext cx="2138218" cy="70561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ctr" defTabSz="457200" rtl="0" eaLnBrk="1" latinLnBrk="0" hangingPunct="1">
        <a:spcBef>
          <a:spcPct val="0"/>
        </a:spcBef>
        <a:buNone/>
        <a:defRPr sz="4400" kern="1200">
          <a:solidFill>
            <a:srgbClr val="17215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172150"/>
          </a:solidFill>
          <a:latin typeface="Times" charset="0"/>
          <a:ea typeface="Times" charset="0"/>
          <a:cs typeface="Times" charset="0"/>
        </a:defRPr>
      </a:lvl1pPr>
      <a:lvl2pPr marL="742950" indent="-285750" algn="l" defTabSz="457200" rtl="0" eaLnBrk="1" latinLnBrk="0" hangingPunct="1">
        <a:spcBef>
          <a:spcPct val="20000"/>
        </a:spcBef>
        <a:buFont typeface="Arial"/>
        <a:buChar char="–"/>
        <a:defRPr sz="2800" kern="1200">
          <a:solidFill>
            <a:srgbClr val="172150"/>
          </a:solidFill>
          <a:latin typeface="Times" charset="0"/>
          <a:ea typeface="Times" charset="0"/>
          <a:cs typeface="Times" charset="0"/>
        </a:defRPr>
      </a:lvl2pPr>
      <a:lvl3pPr marL="1143000" indent="-228600" algn="l" defTabSz="457200" rtl="0" eaLnBrk="1" latinLnBrk="0" hangingPunct="1">
        <a:spcBef>
          <a:spcPct val="20000"/>
        </a:spcBef>
        <a:buFont typeface="Arial"/>
        <a:buChar char="•"/>
        <a:defRPr sz="2400" kern="1200">
          <a:solidFill>
            <a:srgbClr val="172150"/>
          </a:solidFill>
          <a:latin typeface="Times" charset="0"/>
          <a:ea typeface="Times" charset="0"/>
          <a:cs typeface="Times" charset="0"/>
        </a:defRPr>
      </a:lvl3pPr>
      <a:lvl4pPr marL="1600200" indent="-228600" algn="l" defTabSz="457200" rtl="0" eaLnBrk="1" latinLnBrk="0" hangingPunct="1">
        <a:spcBef>
          <a:spcPct val="20000"/>
        </a:spcBef>
        <a:buFont typeface="Arial"/>
        <a:buChar char="–"/>
        <a:defRPr sz="2000" kern="1200">
          <a:solidFill>
            <a:srgbClr val="172150"/>
          </a:solidFill>
          <a:latin typeface="Times" charset="0"/>
          <a:ea typeface="Times" charset="0"/>
          <a:cs typeface="Times" charset="0"/>
        </a:defRPr>
      </a:lvl4pPr>
      <a:lvl5pPr marL="2057400" indent="-228600" algn="l" defTabSz="457200" rtl="0" eaLnBrk="1" latinLnBrk="0" hangingPunct="1">
        <a:spcBef>
          <a:spcPct val="20000"/>
        </a:spcBef>
        <a:buFont typeface="Arial"/>
        <a:buChar char="»"/>
        <a:defRPr sz="2000" kern="1200">
          <a:solidFill>
            <a:srgbClr val="172150"/>
          </a:solidFill>
          <a:latin typeface="Times" charset="0"/>
          <a:ea typeface="Times" charset="0"/>
          <a:cs typeface="Times"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01AA1-D361-E049-8B8F-56DF919F2B7B}" type="datetime1">
              <a:rPr lang="en-US" smtClean="0"/>
              <a:t>4/8/2019</a:t>
            </a:fld>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14E03-086E-7B43-B64C-B670B87447BB}" type="slidenum">
              <a:rPr lang="en-US" smtClean="0"/>
              <a:t>‹#›</a:t>
            </a:fld>
            <a:endParaRPr lang="en-US" dirty="0"/>
          </a:p>
        </p:txBody>
      </p:sp>
    </p:spTree>
    <p:extLst>
      <p:ext uri="{BB962C8B-B14F-4D97-AF65-F5344CB8AC3E}">
        <p14:creationId xmlns:p14="http://schemas.microsoft.com/office/powerpoint/2010/main" val="629119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extLst/>
          </p:nvPr>
        </p:nvSpPr>
        <p:spPr>
          <a:xfrm>
            <a:off x="348344" y="562050"/>
            <a:ext cx="6422846" cy="5027764"/>
          </a:xfrm>
          <a:solidFill>
            <a:srgbClr val="002060"/>
          </a:solidFill>
        </p:spPr>
        <p:txBody>
          <a:bodyPr vert="horz" lIns="91440" tIns="45720" rIns="91440" bIns="45720" rtlCol="0" anchor="t">
            <a:normAutofit fontScale="40000" lnSpcReduction="20000"/>
          </a:bodyPr>
          <a:lstStyle/>
          <a:p>
            <a:r>
              <a:rPr lang="en-US" sz="7600" b="1" dirty="0">
                <a:solidFill>
                  <a:schemeClr val="bg1"/>
                </a:solidFill>
                <a:latin typeface="+mj-lt"/>
                <a:cs typeface="Times New Roman" charset="0"/>
              </a:rPr>
              <a:t>UNC Greensboro Board of Trustees</a:t>
            </a:r>
          </a:p>
          <a:p>
            <a:endParaRPr lang="en-US" sz="5700" b="1" dirty="0">
              <a:solidFill>
                <a:schemeClr val="bg1"/>
              </a:solidFill>
              <a:latin typeface="+mj-lt"/>
              <a:cs typeface="Times New Roman" charset="0"/>
            </a:endParaRPr>
          </a:p>
          <a:p>
            <a:r>
              <a:rPr lang="en-US" sz="7000" b="1" dirty="0">
                <a:solidFill>
                  <a:schemeClr val="bg1"/>
                </a:solidFill>
                <a:latin typeface="+mj-lt"/>
                <a:cs typeface="Times New Roman" charset="0"/>
              </a:rPr>
              <a:t>University Advancement Committee</a:t>
            </a:r>
          </a:p>
          <a:p>
            <a:endParaRPr lang="en-US" sz="5700" b="1" dirty="0">
              <a:solidFill>
                <a:schemeClr val="bg1"/>
              </a:solidFill>
              <a:latin typeface="+mj-lt"/>
              <a:cs typeface="Times New Roman" charset="0"/>
            </a:endParaRPr>
          </a:p>
          <a:p>
            <a:r>
              <a:rPr lang="en-US" sz="5700" b="1" dirty="0">
                <a:solidFill>
                  <a:schemeClr val="bg1"/>
                </a:solidFill>
                <a:latin typeface="+mj-lt"/>
                <a:cs typeface="Times New Roman" charset="0"/>
              </a:rPr>
              <a:t>Streamlining </a:t>
            </a:r>
          </a:p>
          <a:p>
            <a:r>
              <a:rPr lang="en-US" sz="5700" b="1" dirty="0">
                <a:solidFill>
                  <a:schemeClr val="bg1"/>
                </a:solidFill>
                <a:latin typeface="+mj-lt"/>
                <a:cs typeface="Times New Roman" charset="0"/>
              </a:rPr>
              <a:t>and </a:t>
            </a:r>
          </a:p>
          <a:p>
            <a:r>
              <a:rPr lang="en-US" sz="5700" b="1" dirty="0">
                <a:solidFill>
                  <a:schemeClr val="bg1"/>
                </a:solidFill>
                <a:latin typeface="+mj-lt"/>
                <a:cs typeface="Times New Roman" charset="0"/>
              </a:rPr>
              <a:t>Empowering</a:t>
            </a:r>
          </a:p>
          <a:p>
            <a:r>
              <a:rPr lang="en-US" sz="5700" b="1" dirty="0">
                <a:solidFill>
                  <a:schemeClr val="bg1"/>
                </a:solidFill>
                <a:latin typeface="+mj-lt"/>
                <a:cs typeface="Times New Roman" charset="0"/>
              </a:rPr>
              <a:t> UNC Greensboro’s</a:t>
            </a:r>
          </a:p>
          <a:p>
            <a:r>
              <a:rPr lang="en-US" sz="5700" b="1" dirty="0">
                <a:solidFill>
                  <a:schemeClr val="bg1"/>
                </a:solidFill>
                <a:latin typeface="+mj-lt"/>
                <a:cs typeface="Times New Roman" charset="0"/>
              </a:rPr>
              <a:t>Associated Entities</a:t>
            </a:r>
          </a:p>
          <a:p>
            <a:endParaRPr lang="en-US" sz="3900" b="1" dirty="0">
              <a:solidFill>
                <a:schemeClr val="bg1"/>
              </a:solidFill>
              <a:latin typeface="+mj-lt"/>
              <a:cs typeface="Times New Roman" charset="0"/>
            </a:endParaRPr>
          </a:p>
          <a:p>
            <a:r>
              <a:rPr lang="en-US" sz="3600" dirty="0">
                <a:solidFill>
                  <a:schemeClr val="bg1"/>
                </a:solidFill>
                <a:latin typeface="+mj-lt"/>
                <a:ea typeface="Times New Roman" charset="0"/>
                <a:cs typeface="Times New Roman" charset="0"/>
              </a:rPr>
              <a:t>April 9, 2019</a:t>
            </a:r>
          </a:p>
        </p:txBody>
      </p:sp>
      <p:pic>
        <p:nvPicPr>
          <p:cNvPr id="4" name="Picture 3"/>
          <p:cNvPicPr>
            <a:picLocks noChangeAspect="1"/>
          </p:cNvPicPr>
          <p:nvPr/>
        </p:nvPicPr>
        <p:blipFill>
          <a:blip r:embed="rId3"/>
          <a:stretch>
            <a:fillRect/>
          </a:stretch>
        </p:blipFill>
        <p:spPr>
          <a:xfrm>
            <a:off x="7021283" y="562049"/>
            <a:ext cx="1905000" cy="4453570"/>
          </a:xfrm>
          <a:prstGeom prst="rect">
            <a:avLst/>
          </a:prstGeom>
        </p:spPr>
      </p:pic>
    </p:spTree>
    <p:extLst>
      <p:ext uri="{BB962C8B-B14F-4D97-AF65-F5344CB8AC3E}">
        <p14:creationId xmlns:p14="http://schemas.microsoft.com/office/powerpoint/2010/main" val="123380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45467-934E-FC46-9688-07DD0613B77E}"/>
              </a:ext>
            </a:extLst>
          </p:cNvPr>
          <p:cNvSpPr>
            <a:spLocks noGrp="1"/>
          </p:cNvSpPr>
          <p:nvPr>
            <p:ph idx="1"/>
          </p:nvPr>
        </p:nvSpPr>
        <p:spPr/>
        <p:txBody>
          <a:bodyPr>
            <a:normAutofit fontScale="70000" lnSpcReduction="20000"/>
          </a:bodyPr>
          <a:lstStyle/>
          <a:p>
            <a:r>
              <a:rPr lang="en-US" sz="2600" dirty="0">
                <a:solidFill>
                  <a:schemeClr val="tx1"/>
                </a:solidFill>
                <a:latin typeface="+mj-lt"/>
                <a:ea typeface="+mn-ea"/>
                <a:cs typeface="Times New Roman" panose="02020603050405020304" pitchFamily="18" charset="0"/>
              </a:rPr>
              <a:t>Merges selected functions of HES Foundation, Alumni Association, and Weatherspoon Art Museum Association into the Excellence Foundation.</a:t>
            </a:r>
          </a:p>
          <a:p>
            <a:endParaRPr lang="en-US" sz="2600" dirty="0">
              <a:solidFill>
                <a:schemeClr val="tx1"/>
              </a:solidFill>
              <a:latin typeface="+mj-lt"/>
              <a:ea typeface="+mn-ea"/>
              <a:cs typeface="Times New Roman" panose="02020603050405020304" pitchFamily="18" charset="0"/>
            </a:endParaRPr>
          </a:p>
          <a:p>
            <a:r>
              <a:rPr lang="en-US" sz="2600" dirty="0">
                <a:solidFill>
                  <a:schemeClr val="tx1"/>
                </a:solidFill>
                <a:latin typeface="+mj-lt"/>
                <a:ea typeface="+mn-ea"/>
                <a:cs typeface="Times New Roman" panose="02020603050405020304" pitchFamily="18" charset="0"/>
              </a:rPr>
              <a:t>Eliminates unnecessary duplicate corporate filings (IRS Form 990; NC Form E585; annual audits) and reduces University’s and entities’ exposure to lawsuits and unnecessary liability.</a:t>
            </a:r>
          </a:p>
          <a:p>
            <a:endParaRPr lang="en-US" sz="2600" dirty="0">
              <a:solidFill>
                <a:schemeClr val="tx1"/>
              </a:solidFill>
              <a:latin typeface="+mj-lt"/>
              <a:ea typeface="+mn-ea"/>
              <a:cs typeface="Times New Roman" panose="02020603050405020304" pitchFamily="18" charset="0"/>
            </a:endParaRPr>
          </a:p>
          <a:p>
            <a:r>
              <a:rPr lang="en-US" sz="2600" dirty="0">
                <a:solidFill>
                  <a:schemeClr val="tx1"/>
                </a:solidFill>
                <a:latin typeface="+mj-lt"/>
                <a:ea typeface="+mn-ea"/>
                <a:cs typeface="Times New Roman" panose="02020603050405020304" pitchFamily="18" charset="0"/>
              </a:rPr>
              <a:t>Assets of merging corporations remain subject to any and all conditions (for example, donor restrictions).</a:t>
            </a:r>
          </a:p>
          <a:p>
            <a:endParaRPr lang="en-US" sz="2600" dirty="0">
              <a:solidFill>
                <a:schemeClr val="tx1"/>
              </a:solidFill>
              <a:latin typeface="+mj-lt"/>
              <a:ea typeface="+mn-ea"/>
              <a:cs typeface="Times New Roman" panose="02020603050405020304" pitchFamily="18" charset="0"/>
            </a:endParaRPr>
          </a:p>
          <a:p>
            <a:r>
              <a:rPr lang="en-US" sz="2600" dirty="0">
                <a:solidFill>
                  <a:schemeClr val="tx1"/>
                </a:solidFill>
                <a:latin typeface="+mj-lt"/>
                <a:ea typeface="+mn-ea"/>
                <a:cs typeface="Times New Roman" panose="02020603050405020304" pitchFamily="18" charset="0"/>
              </a:rPr>
              <a:t>Services and functions of HES and WAMA continue in Excellence Foundation.</a:t>
            </a:r>
          </a:p>
          <a:p>
            <a:endParaRPr lang="en-US" sz="2600" dirty="0">
              <a:solidFill>
                <a:schemeClr val="tx1"/>
              </a:solidFill>
              <a:latin typeface="+mj-lt"/>
              <a:ea typeface="+mn-ea"/>
              <a:cs typeface="Times New Roman" panose="02020603050405020304" pitchFamily="18" charset="0"/>
            </a:endParaRPr>
          </a:p>
          <a:p>
            <a:r>
              <a:rPr lang="en-US" sz="2600" dirty="0">
                <a:solidFill>
                  <a:schemeClr val="tx1"/>
                </a:solidFill>
                <a:latin typeface="+mj-lt"/>
                <a:ea typeface="+mn-ea"/>
                <a:cs typeface="Times New Roman" panose="02020603050405020304" pitchFamily="18" charset="0"/>
              </a:rPr>
              <a:t>Alumni Association functions and services will be performed by an Alumni Association Leadership Board within University Advancement. </a:t>
            </a:r>
          </a:p>
          <a:p>
            <a:endParaRPr lang="en-US" sz="2600" dirty="0">
              <a:solidFill>
                <a:schemeClr val="tx1"/>
              </a:solidFill>
              <a:latin typeface="+mj-lt"/>
              <a:ea typeface="+mn-ea"/>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45E703E2-ECC0-9B43-9801-E67DFC6D9CBD}"/>
              </a:ext>
            </a:extLst>
          </p:cNvPr>
          <p:cNvSpPr>
            <a:spLocks noGrp="1"/>
          </p:cNvSpPr>
          <p:nvPr>
            <p:ph type="sldNum" sz="quarter" idx="12"/>
          </p:nvPr>
        </p:nvSpPr>
        <p:spPr/>
        <p:txBody>
          <a:bodyPr/>
          <a:lstStyle/>
          <a:p>
            <a:fld id="{4E1C71C6-E758-FD41-AF3F-CBFC7C528FF6}" type="slidenum">
              <a:rPr lang="en-US" smtClean="0"/>
              <a:t>10</a:t>
            </a:fld>
            <a:endParaRPr lang="en-US" dirty="0"/>
          </a:p>
        </p:txBody>
      </p:sp>
      <p:sp>
        <p:nvSpPr>
          <p:cNvPr id="7" name="Title 1">
            <a:extLst>
              <a:ext uri="{FF2B5EF4-FFF2-40B4-BE49-F238E27FC236}">
                <a16:creationId xmlns:a16="http://schemas.microsoft.com/office/drawing/2014/main" id="{3D1A5CB9-57B9-F041-B7E3-56CA44C33B8B}"/>
              </a:ext>
            </a:extLst>
          </p:cNvPr>
          <p:cNvSpPr txBox="1">
            <a:spLocks/>
          </p:cNvSpPr>
          <p:nvPr/>
        </p:nvSpPr>
        <p:spPr>
          <a:xfrm>
            <a:off x="457200" y="260633"/>
            <a:ext cx="8229600" cy="1143000"/>
          </a:xfrm>
          <a:prstGeom prst="rect">
            <a:avLst/>
          </a:prstGeom>
          <a:solidFill>
            <a:srgbClr val="002060"/>
          </a:solidFill>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rgbClr val="003366"/>
                </a:solidFill>
                <a:latin typeface="Times New Roman" charset="0"/>
                <a:ea typeface="Times New Roman" charset="0"/>
                <a:cs typeface="Times New Roman" charset="0"/>
              </a:defRPr>
            </a:lvl1pPr>
          </a:lstStyle>
          <a:p>
            <a:r>
              <a:rPr lang="en-US" b="1" dirty="0">
                <a:solidFill>
                  <a:schemeClr val="bg1"/>
                </a:solidFill>
                <a:cs typeface="Times New Roman" panose="02020603050405020304" pitchFamily="18" charset="0"/>
              </a:rPr>
              <a:t>Effects of Merger</a:t>
            </a:r>
          </a:p>
        </p:txBody>
      </p:sp>
    </p:spTree>
    <p:extLst>
      <p:ext uri="{BB962C8B-B14F-4D97-AF65-F5344CB8AC3E}">
        <p14:creationId xmlns:p14="http://schemas.microsoft.com/office/powerpoint/2010/main" val="1080138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010EB2-C164-D148-93B3-DCA92B0DCA37}"/>
              </a:ext>
            </a:extLst>
          </p:cNvPr>
          <p:cNvSpPr>
            <a:spLocks noGrp="1"/>
          </p:cNvSpPr>
          <p:nvPr>
            <p:ph idx="1"/>
          </p:nvPr>
        </p:nvSpPr>
        <p:spPr>
          <a:xfrm>
            <a:off x="457200" y="1509486"/>
            <a:ext cx="8229600" cy="4383314"/>
          </a:xfrm>
        </p:spPr>
        <p:txBody>
          <a:bodyPr>
            <a:normAutofit fontScale="70000" lnSpcReduction="20000"/>
          </a:bodyPr>
          <a:lstStyle/>
          <a:p>
            <a:r>
              <a:rPr lang="en-US" sz="2400" dirty="0"/>
              <a:t>Merger provides the right for HES, Alumni Association, and WAMA Boards to each appoint two members to Excellence Foundation Board of Trustees.</a:t>
            </a:r>
          </a:p>
          <a:p>
            <a:endParaRPr lang="en-US" sz="2400" dirty="0"/>
          </a:p>
          <a:p>
            <a:r>
              <a:rPr lang="en-US" sz="2400" dirty="0"/>
              <a:t>Excellence Foundation will create a new standing Academic and Cultural Committee; member from HES and WAMA Boards will be appointed to committee. </a:t>
            </a:r>
          </a:p>
          <a:p>
            <a:endParaRPr lang="en-US" sz="2400" dirty="0"/>
          </a:p>
          <a:p>
            <a:r>
              <a:rPr lang="en-US" sz="2400" dirty="0"/>
              <a:t>Streamlined Excellence Foundation Bylaws.</a:t>
            </a:r>
          </a:p>
          <a:p>
            <a:endParaRPr lang="en-US" sz="2400" dirty="0"/>
          </a:p>
          <a:p>
            <a:r>
              <a:rPr lang="en-US" sz="2400" dirty="0"/>
              <a:t>At least one-third of Excellence Foundation Board will be alumni.</a:t>
            </a:r>
          </a:p>
          <a:p>
            <a:endParaRPr lang="en-US" sz="2400" dirty="0">
              <a:highlight>
                <a:srgbClr val="FFFF00"/>
              </a:highlight>
            </a:endParaRPr>
          </a:p>
          <a:p>
            <a:r>
              <a:rPr lang="en-US" sz="2400" dirty="0"/>
              <a:t>Members of Excellence Foundation Board of Directors will be elected by Board of Directors, not appointed by University Board of Trustees.</a:t>
            </a:r>
          </a:p>
          <a:p>
            <a:endParaRPr lang="en-US" sz="2400" dirty="0"/>
          </a:p>
          <a:p>
            <a:r>
              <a:rPr lang="en-US" sz="2400" dirty="0"/>
              <a:t>Vice Chancellor for University Advancement to serve as President and CEO of the Excellence Foundation.</a:t>
            </a:r>
          </a:p>
          <a:p>
            <a:pPr lvl="1"/>
            <a:r>
              <a:rPr lang="en-US" sz="2000" dirty="0"/>
              <a:t>Best practice.</a:t>
            </a:r>
          </a:p>
          <a:p>
            <a:pPr lvl="1"/>
            <a:r>
              <a:rPr lang="en-US" sz="2000" dirty="0"/>
              <a:t>UNC Greensboro is one of two UNC System institutions to that do not have VC for Advancement serve as foundation president). </a:t>
            </a:r>
          </a:p>
          <a:p>
            <a:endParaRPr lang="en-US" dirty="0"/>
          </a:p>
          <a:p>
            <a:endParaRPr lang="en-US" dirty="0"/>
          </a:p>
        </p:txBody>
      </p:sp>
      <p:sp>
        <p:nvSpPr>
          <p:cNvPr id="5" name="Slide Number Placeholder 4">
            <a:extLst>
              <a:ext uri="{FF2B5EF4-FFF2-40B4-BE49-F238E27FC236}">
                <a16:creationId xmlns:a16="http://schemas.microsoft.com/office/drawing/2014/main" id="{67908009-6BFD-7D42-939F-6285ACF9FC79}"/>
              </a:ext>
            </a:extLst>
          </p:cNvPr>
          <p:cNvSpPr>
            <a:spLocks noGrp="1"/>
          </p:cNvSpPr>
          <p:nvPr>
            <p:ph type="sldNum" sz="quarter" idx="12"/>
          </p:nvPr>
        </p:nvSpPr>
        <p:spPr/>
        <p:txBody>
          <a:bodyPr/>
          <a:lstStyle/>
          <a:p>
            <a:fld id="{4E1C71C6-E758-FD41-AF3F-CBFC7C528FF6}" type="slidenum">
              <a:rPr lang="en-US" smtClean="0"/>
              <a:t>11</a:t>
            </a:fld>
            <a:endParaRPr lang="en-US" dirty="0"/>
          </a:p>
        </p:txBody>
      </p:sp>
      <p:sp>
        <p:nvSpPr>
          <p:cNvPr id="7" name="Title 1">
            <a:extLst>
              <a:ext uri="{FF2B5EF4-FFF2-40B4-BE49-F238E27FC236}">
                <a16:creationId xmlns:a16="http://schemas.microsoft.com/office/drawing/2014/main" id="{15476A88-F410-C94D-A725-7D7F0B50554E}"/>
              </a:ext>
            </a:extLst>
          </p:cNvPr>
          <p:cNvSpPr>
            <a:spLocks noGrp="1"/>
          </p:cNvSpPr>
          <p:nvPr>
            <p:ph type="title"/>
          </p:nvPr>
        </p:nvSpPr>
        <p:spPr>
          <a:xfrm>
            <a:off x="457200" y="260633"/>
            <a:ext cx="8229600" cy="1143000"/>
          </a:xfrm>
          <a:solidFill>
            <a:srgbClr val="002060"/>
          </a:solidFill>
        </p:spPr>
        <p:txBody>
          <a:bodyPr>
            <a:normAutofit fontScale="90000"/>
          </a:bodyPr>
          <a:lstStyle/>
          <a:p>
            <a:r>
              <a:rPr lang="en-US" b="1" dirty="0">
                <a:solidFill>
                  <a:schemeClr val="bg1"/>
                </a:solidFill>
              </a:rPr>
              <a:t>“Enhanced” Excellence Foundation</a:t>
            </a:r>
          </a:p>
        </p:txBody>
      </p:sp>
    </p:spTree>
    <p:extLst>
      <p:ext uri="{BB962C8B-B14F-4D97-AF65-F5344CB8AC3E}">
        <p14:creationId xmlns:p14="http://schemas.microsoft.com/office/powerpoint/2010/main" val="1212644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D0EB-2A6D-DE42-8151-E212BDE7EF35}"/>
              </a:ext>
            </a:extLst>
          </p:cNvPr>
          <p:cNvSpPr>
            <a:spLocks noGrp="1"/>
          </p:cNvSpPr>
          <p:nvPr>
            <p:ph type="title"/>
          </p:nvPr>
        </p:nvSpPr>
        <p:spPr>
          <a:xfrm>
            <a:off x="457200" y="127322"/>
            <a:ext cx="8229600" cy="1412111"/>
          </a:xfrm>
          <a:solidFill>
            <a:srgbClr val="002060"/>
          </a:solidFill>
        </p:spPr>
        <p:txBody>
          <a:bodyPr>
            <a:normAutofit fontScale="90000"/>
          </a:bodyPr>
          <a:lstStyle/>
          <a:p>
            <a:r>
              <a:rPr lang="en-US" sz="3600" b="1" dirty="0">
                <a:solidFill>
                  <a:schemeClr val="bg1"/>
                </a:solidFill>
                <a:latin typeface="+mj-lt"/>
              </a:rPr>
              <a:t>Annual Cost to UNCG for Maintaining Development-Related Foundations*</a:t>
            </a:r>
          </a:p>
        </p:txBody>
      </p:sp>
      <p:sp>
        <p:nvSpPr>
          <p:cNvPr id="4" name="Slide Number Placeholder 3">
            <a:extLst>
              <a:ext uri="{FF2B5EF4-FFF2-40B4-BE49-F238E27FC236}">
                <a16:creationId xmlns:a16="http://schemas.microsoft.com/office/drawing/2014/main" id="{ED86A889-B203-D448-A79C-A27E14633847}"/>
              </a:ext>
            </a:extLst>
          </p:cNvPr>
          <p:cNvSpPr>
            <a:spLocks noGrp="1"/>
          </p:cNvSpPr>
          <p:nvPr>
            <p:ph type="sldNum" sz="quarter" idx="12"/>
          </p:nvPr>
        </p:nvSpPr>
        <p:spPr/>
        <p:txBody>
          <a:bodyPr/>
          <a:lstStyle/>
          <a:p>
            <a:fld id="{4E1C71C6-E758-FD41-AF3F-CBFC7C528FF6}" type="slidenum">
              <a:rPr lang="en-US" smtClean="0"/>
              <a:t>12</a:t>
            </a:fld>
            <a:endParaRPr lang="en-US" dirty="0"/>
          </a:p>
        </p:txBody>
      </p:sp>
      <p:sp>
        <p:nvSpPr>
          <p:cNvPr id="3" name="Content Placeholder 2">
            <a:extLst>
              <a:ext uri="{FF2B5EF4-FFF2-40B4-BE49-F238E27FC236}">
                <a16:creationId xmlns:a16="http://schemas.microsoft.com/office/drawing/2014/main" id="{FB53BE28-AD93-B049-8929-34DB4E99186C}"/>
              </a:ext>
            </a:extLst>
          </p:cNvPr>
          <p:cNvSpPr>
            <a:spLocks noGrp="1"/>
          </p:cNvSpPr>
          <p:nvPr>
            <p:ph idx="1"/>
          </p:nvPr>
        </p:nvSpPr>
        <p:spPr>
          <a:xfrm>
            <a:off x="457200" y="1539433"/>
            <a:ext cx="8229600" cy="4271058"/>
          </a:xfrm>
        </p:spPr>
        <p:txBody>
          <a:bodyPr>
            <a:noAutofit/>
          </a:bodyPr>
          <a:lstStyle/>
          <a:p>
            <a:pPr marL="0" indent="0">
              <a:buNone/>
            </a:pPr>
            <a:r>
              <a:rPr lang="en-US" sz="1600" b="1" dirty="0"/>
              <a:t>Administration Costs Excluding Salaries</a:t>
            </a:r>
          </a:p>
          <a:p>
            <a:pPr marL="0" indent="0">
              <a:buNone/>
            </a:pPr>
            <a:r>
              <a:rPr lang="en-US" sz="1600" dirty="0"/>
              <a:t>	Accounting/Record Keeping Time:								  $10,000</a:t>
            </a:r>
          </a:p>
          <a:p>
            <a:pPr marL="0" indent="0">
              <a:buNone/>
            </a:pPr>
            <a:r>
              <a:rPr lang="en-US" sz="1600" dirty="0"/>
              <a:t>	Insurance:													    $7,500</a:t>
            </a:r>
          </a:p>
          <a:p>
            <a:pPr marL="0" indent="0">
              <a:buNone/>
            </a:pPr>
            <a:r>
              <a:rPr lang="en-US" sz="1600" dirty="0"/>
              <a:t>	Annual Report/Audit/Tax Return Services:							  $10,000</a:t>
            </a:r>
          </a:p>
          <a:p>
            <a:pPr marL="0" indent="0">
              <a:buNone/>
            </a:pPr>
            <a:r>
              <a:rPr lang="en-US" sz="1600" dirty="0"/>
              <a:t>	Investment Expense/Banking Fees:								    $5,000</a:t>
            </a:r>
          </a:p>
          <a:p>
            <a:pPr marL="0" indent="0">
              <a:buNone/>
            </a:pPr>
            <a:r>
              <a:rPr lang="en-US" sz="1600" dirty="0"/>
              <a:t>	Office Supplies/Printing:										</a:t>
            </a:r>
            <a:r>
              <a:rPr lang="en-US" sz="1600" u="dbl" dirty="0"/>
              <a:t>       $250</a:t>
            </a:r>
          </a:p>
          <a:p>
            <a:pPr marL="0" indent="0">
              <a:buNone/>
            </a:pPr>
            <a:r>
              <a:rPr lang="en-US" sz="1600" dirty="0"/>
              <a:t>	Cost per Development Entity:									  $32,750</a:t>
            </a:r>
          </a:p>
          <a:p>
            <a:pPr marL="0" indent="0">
              <a:buNone/>
            </a:pPr>
            <a:r>
              <a:rPr lang="en-US" sz="1600" b="1" dirty="0"/>
              <a:t>Total Cost for all Development Entities:</a:t>
            </a:r>
            <a:r>
              <a:rPr lang="en-US" sz="1600" dirty="0"/>
              <a:t> 				  				$131,000</a:t>
            </a:r>
          </a:p>
          <a:p>
            <a:pPr marL="0" indent="0">
              <a:buNone/>
            </a:pPr>
            <a:endParaRPr lang="en-US" sz="1600" b="1" dirty="0"/>
          </a:p>
          <a:p>
            <a:pPr marL="0" indent="0">
              <a:buNone/>
            </a:pPr>
            <a:r>
              <a:rPr lang="en-US" sz="1600" b="1" dirty="0"/>
              <a:t>Total Cost of Time for 5 Senior Employees:**				   			  </a:t>
            </a:r>
            <a:r>
              <a:rPr lang="en-US" sz="1600" dirty="0"/>
              <a:t>$93,700</a:t>
            </a:r>
          </a:p>
          <a:p>
            <a:pPr marL="0" indent="0">
              <a:buNone/>
            </a:pPr>
            <a:r>
              <a:rPr lang="en-US" sz="1600" b="1" dirty="0"/>
              <a:t>Total Estimated Cost to University for Development-Related Entities:		</a:t>
            </a:r>
            <a:r>
              <a:rPr lang="en-US" sz="1600" b="1" dirty="0">
                <a:solidFill>
                  <a:srgbClr val="FF0000"/>
                </a:solidFill>
              </a:rPr>
              <a:t>$224,700</a:t>
            </a:r>
          </a:p>
          <a:p>
            <a:endParaRPr lang="en-US" sz="1600" dirty="0"/>
          </a:p>
          <a:p>
            <a:pPr marL="0" indent="0">
              <a:buNone/>
            </a:pPr>
            <a:r>
              <a:rPr lang="en-US" sz="1600" dirty="0"/>
              <a:t>* </a:t>
            </a:r>
            <a:r>
              <a:rPr lang="en-US" sz="1200" dirty="0"/>
              <a:t>Excellence Foundation, HES, Weatherspoon Arts Foundation, Alumni Association</a:t>
            </a:r>
          </a:p>
          <a:p>
            <a:pPr marL="0" indent="0">
              <a:buNone/>
            </a:pPr>
            <a:r>
              <a:rPr lang="en-US" sz="1200" dirty="0"/>
              <a:t>** Vice Chancellor for Business Affairs, Vice Chancellor for University Advancement, Associate Vice Chancellor for University Advancement, Associate Vice Chancellor for Foundation Finance, Director of Alumni Engagement </a:t>
            </a:r>
          </a:p>
        </p:txBody>
      </p:sp>
    </p:spTree>
    <p:extLst>
      <p:ext uri="{BB962C8B-B14F-4D97-AF65-F5344CB8AC3E}">
        <p14:creationId xmlns:p14="http://schemas.microsoft.com/office/powerpoint/2010/main" val="3669222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A8C7-B477-1C48-86EF-7B93B130128D}"/>
              </a:ext>
            </a:extLst>
          </p:cNvPr>
          <p:cNvSpPr>
            <a:spLocks noGrp="1"/>
          </p:cNvSpPr>
          <p:nvPr>
            <p:ph type="title"/>
          </p:nvPr>
        </p:nvSpPr>
        <p:spPr>
          <a:solidFill>
            <a:srgbClr val="002060"/>
          </a:solidFill>
        </p:spPr>
        <p:txBody>
          <a:bodyPr>
            <a:normAutofit fontScale="90000"/>
          </a:bodyPr>
          <a:lstStyle/>
          <a:p>
            <a:r>
              <a:rPr lang="en-US" dirty="0">
                <a:solidFill>
                  <a:schemeClr val="bg1"/>
                </a:solidFill>
              </a:rPr>
              <a:t>Restructuring Will Also Help Us Improve Key Inflection Point Areas</a:t>
            </a:r>
          </a:p>
        </p:txBody>
      </p:sp>
      <p:sp>
        <p:nvSpPr>
          <p:cNvPr id="3" name="Content Placeholder 2">
            <a:extLst>
              <a:ext uri="{FF2B5EF4-FFF2-40B4-BE49-F238E27FC236}">
                <a16:creationId xmlns:a16="http://schemas.microsoft.com/office/drawing/2014/main" id="{46D8A9EF-24B0-3244-AEE6-0FB71C46B862}"/>
              </a:ext>
            </a:extLst>
          </p:cNvPr>
          <p:cNvSpPr>
            <a:spLocks noGrp="1"/>
          </p:cNvSpPr>
          <p:nvPr>
            <p:ph idx="1"/>
          </p:nvPr>
        </p:nvSpPr>
        <p:spPr>
          <a:xfrm>
            <a:off x="457200" y="1583744"/>
            <a:ext cx="8229600" cy="4226859"/>
          </a:xfrm>
        </p:spPr>
        <p:txBody>
          <a:bodyPr>
            <a:normAutofit fontScale="92500" lnSpcReduction="10000"/>
          </a:bodyPr>
          <a:lstStyle/>
          <a:p>
            <a:pPr marL="127000" indent="-127000">
              <a:spcAft>
                <a:spcPts val="600"/>
              </a:spcAft>
            </a:pPr>
            <a:r>
              <a:rPr lang="en-US" b="1" dirty="0">
                <a:solidFill>
                  <a:schemeClr val="tx2"/>
                </a:solidFill>
                <a:latin typeface="Georgia"/>
                <a:cs typeface="Georgia"/>
              </a:rPr>
              <a:t>Drive Meaningful Awareness.</a:t>
            </a:r>
          </a:p>
          <a:p>
            <a:pPr marL="0" indent="0">
              <a:spcAft>
                <a:spcPts val="600"/>
              </a:spcAft>
              <a:buNone/>
            </a:pPr>
            <a:endParaRPr lang="en-US" b="1" dirty="0">
              <a:solidFill>
                <a:schemeClr val="tx2"/>
              </a:solidFill>
              <a:latin typeface="Georgia"/>
              <a:cs typeface="Georgia"/>
            </a:endParaRPr>
          </a:p>
          <a:p>
            <a:pPr marL="127000" indent="-127000">
              <a:spcAft>
                <a:spcPts val="600"/>
              </a:spcAft>
            </a:pPr>
            <a:r>
              <a:rPr lang="en-US" b="1" dirty="0">
                <a:solidFill>
                  <a:schemeClr val="tx2"/>
                </a:solidFill>
                <a:latin typeface="Georgia"/>
                <a:cs typeface="Georgia"/>
              </a:rPr>
              <a:t>Advance and Build Reputation.</a:t>
            </a:r>
          </a:p>
          <a:p>
            <a:pPr marL="0" indent="0">
              <a:spcAft>
                <a:spcPts val="600"/>
              </a:spcAft>
              <a:buNone/>
            </a:pPr>
            <a:endParaRPr lang="en-US" b="1" dirty="0">
              <a:solidFill>
                <a:schemeClr val="tx2"/>
              </a:solidFill>
              <a:latin typeface="Georgia"/>
              <a:cs typeface="Georgia"/>
            </a:endParaRPr>
          </a:p>
          <a:p>
            <a:pPr marL="127000" indent="-127000">
              <a:spcAft>
                <a:spcPts val="600"/>
              </a:spcAft>
            </a:pPr>
            <a:r>
              <a:rPr lang="en-US" b="1" dirty="0">
                <a:solidFill>
                  <a:schemeClr val="tx2"/>
                </a:solidFill>
                <a:latin typeface="Georgia"/>
                <a:cs typeface="Georgia"/>
              </a:rPr>
              <a:t>Garner Support.</a:t>
            </a:r>
          </a:p>
          <a:p>
            <a:pPr marL="0" indent="0">
              <a:spcAft>
                <a:spcPts val="600"/>
              </a:spcAft>
              <a:buNone/>
            </a:pPr>
            <a:endParaRPr lang="en-US" b="1" dirty="0">
              <a:solidFill>
                <a:schemeClr val="tx2"/>
              </a:solidFill>
              <a:latin typeface="Georgia"/>
              <a:cs typeface="Georgia"/>
            </a:endParaRPr>
          </a:p>
          <a:p>
            <a:pPr marL="127000" indent="-127000">
              <a:spcAft>
                <a:spcPts val="600"/>
              </a:spcAft>
            </a:pPr>
            <a:r>
              <a:rPr lang="en-US" b="1" dirty="0">
                <a:solidFill>
                  <a:schemeClr val="tx2"/>
                </a:solidFill>
                <a:latin typeface="Georgia"/>
                <a:cs typeface="Georgia"/>
              </a:rPr>
              <a:t>Deepen and Broaden UNCG Pride.</a:t>
            </a:r>
          </a:p>
          <a:p>
            <a:endParaRPr lang="en-US" dirty="0"/>
          </a:p>
        </p:txBody>
      </p:sp>
      <p:sp>
        <p:nvSpPr>
          <p:cNvPr id="5" name="Slide Number Placeholder 4">
            <a:extLst>
              <a:ext uri="{FF2B5EF4-FFF2-40B4-BE49-F238E27FC236}">
                <a16:creationId xmlns:a16="http://schemas.microsoft.com/office/drawing/2014/main" id="{93627A07-B38E-C44D-B1BE-64EAC1E71032}"/>
              </a:ext>
            </a:extLst>
          </p:cNvPr>
          <p:cNvSpPr>
            <a:spLocks noGrp="1"/>
          </p:cNvSpPr>
          <p:nvPr>
            <p:ph type="sldNum" sz="quarter" idx="12"/>
          </p:nvPr>
        </p:nvSpPr>
        <p:spPr/>
        <p:txBody>
          <a:bodyPr/>
          <a:lstStyle/>
          <a:p>
            <a:fld id="{4E1C71C6-E758-FD41-AF3F-CBFC7C528FF6}" type="slidenum">
              <a:rPr lang="en-US" smtClean="0"/>
              <a:t>13</a:t>
            </a:fld>
            <a:endParaRPr lang="en-US" dirty="0"/>
          </a:p>
        </p:txBody>
      </p:sp>
    </p:spTree>
    <p:extLst>
      <p:ext uri="{BB962C8B-B14F-4D97-AF65-F5344CB8AC3E}">
        <p14:creationId xmlns:p14="http://schemas.microsoft.com/office/powerpoint/2010/main" val="66095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00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100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2E4DF-07A6-CC46-A4F4-FCF9A07F7FA3}"/>
              </a:ext>
            </a:extLst>
          </p:cNvPr>
          <p:cNvSpPr>
            <a:spLocks noGrp="1"/>
          </p:cNvSpPr>
          <p:nvPr>
            <p:ph type="title"/>
          </p:nvPr>
        </p:nvSpPr>
        <p:spPr>
          <a:solidFill>
            <a:srgbClr val="002060"/>
          </a:solidFill>
        </p:spPr>
        <p:txBody>
          <a:bodyPr/>
          <a:lstStyle/>
          <a:p>
            <a:r>
              <a:rPr lang="en-US" dirty="0">
                <a:solidFill>
                  <a:schemeClr val="bg1"/>
                </a:solidFill>
                <a:latin typeface="+mj-lt"/>
              </a:rPr>
              <a:t>Remaining Timeline</a:t>
            </a:r>
          </a:p>
        </p:txBody>
      </p:sp>
      <p:sp>
        <p:nvSpPr>
          <p:cNvPr id="3" name="Content Placeholder 2">
            <a:extLst>
              <a:ext uri="{FF2B5EF4-FFF2-40B4-BE49-F238E27FC236}">
                <a16:creationId xmlns:a16="http://schemas.microsoft.com/office/drawing/2014/main" id="{D5EB9165-4F62-614D-A893-B469CBBC73E6}"/>
              </a:ext>
            </a:extLst>
          </p:cNvPr>
          <p:cNvSpPr>
            <a:spLocks noGrp="1"/>
          </p:cNvSpPr>
          <p:nvPr>
            <p:ph idx="1"/>
          </p:nvPr>
        </p:nvSpPr>
        <p:spPr>
          <a:xfrm>
            <a:off x="457200" y="1777270"/>
            <a:ext cx="8131215" cy="3500788"/>
          </a:xfrm>
        </p:spPr>
        <p:txBody>
          <a:bodyPr>
            <a:normAutofit/>
          </a:bodyPr>
          <a:lstStyle/>
          <a:p>
            <a:r>
              <a:rPr lang="en-US" dirty="0">
                <a:solidFill>
                  <a:schemeClr val="tx1"/>
                </a:solidFill>
                <a:latin typeface="+mj-lt"/>
              </a:rPr>
              <a:t>Spring: Continued conversation and action taken by relevant Associated Entity boards. </a:t>
            </a:r>
          </a:p>
          <a:p>
            <a:pPr marL="0" indent="0">
              <a:buNone/>
            </a:pPr>
            <a:endParaRPr lang="en-US" dirty="0">
              <a:latin typeface="+mj-lt"/>
            </a:endParaRPr>
          </a:p>
          <a:p>
            <a:r>
              <a:rPr lang="en-US" dirty="0">
                <a:solidFill>
                  <a:schemeClr val="tx1"/>
                </a:solidFill>
                <a:latin typeface="+mj-lt"/>
              </a:rPr>
              <a:t>June 30, 2019: Implementation of plan completed.</a:t>
            </a:r>
          </a:p>
          <a:p>
            <a:endParaRPr lang="en-US" dirty="0"/>
          </a:p>
        </p:txBody>
      </p:sp>
      <p:sp>
        <p:nvSpPr>
          <p:cNvPr id="4" name="Slide Number Placeholder 3">
            <a:extLst>
              <a:ext uri="{FF2B5EF4-FFF2-40B4-BE49-F238E27FC236}">
                <a16:creationId xmlns:a16="http://schemas.microsoft.com/office/drawing/2014/main" id="{6D20F3C5-D958-7946-ACFE-D652241D7F1B}"/>
              </a:ext>
            </a:extLst>
          </p:cNvPr>
          <p:cNvSpPr>
            <a:spLocks noGrp="1"/>
          </p:cNvSpPr>
          <p:nvPr>
            <p:ph type="sldNum" sz="quarter" idx="12"/>
          </p:nvPr>
        </p:nvSpPr>
        <p:spPr/>
        <p:txBody>
          <a:bodyPr/>
          <a:lstStyle/>
          <a:p>
            <a:fld id="{4E1C71C6-E758-FD41-AF3F-CBFC7C528FF6}" type="slidenum">
              <a:rPr lang="en-US" smtClean="0"/>
              <a:t>14</a:t>
            </a:fld>
            <a:endParaRPr lang="en-US" dirty="0"/>
          </a:p>
        </p:txBody>
      </p:sp>
    </p:spTree>
    <p:extLst>
      <p:ext uri="{BB962C8B-B14F-4D97-AF65-F5344CB8AC3E}">
        <p14:creationId xmlns:p14="http://schemas.microsoft.com/office/powerpoint/2010/main" val="836475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D25A-27E8-4D41-B1AA-2B68D330F05F}"/>
              </a:ext>
            </a:extLst>
          </p:cNvPr>
          <p:cNvSpPr>
            <a:spLocks noGrp="1"/>
          </p:cNvSpPr>
          <p:nvPr>
            <p:ph type="title"/>
          </p:nvPr>
        </p:nvSpPr>
        <p:spPr>
          <a:solidFill>
            <a:srgbClr val="002060"/>
          </a:solidFill>
        </p:spPr>
        <p:txBody>
          <a:bodyPr/>
          <a:lstStyle/>
          <a:p>
            <a:r>
              <a:rPr lang="en-US" dirty="0">
                <a:solidFill>
                  <a:schemeClr val="bg1"/>
                </a:solidFill>
                <a:latin typeface="+mj-lt"/>
              </a:rPr>
              <a:t>Questions?</a:t>
            </a:r>
          </a:p>
        </p:txBody>
      </p:sp>
      <p:sp>
        <p:nvSpPr>
          <p:cNvPr id="3" name="Content Placeholder 2">
            <a:extLst>
              <a:ext uri="{FF2B5EF4-FFF2-40B4-BE49-F238E27FC236}">
                <a16:creationId xmlns:a16="http://schemas.microsoft.com/office/drawing/2014/main" id="{FF8D0385-E450-C54B-B9AB-087432B2642B}"/>
              </a:ext>
            </a:extLst>
          </p:cNvPr>
          <p:cNvSpPr>
            <a:spLocks noGrp="1"/>
          </p:cNvSpPr>
          <p:nvPr>
            <p:ph idx="1"/>
          </p:nvPr>
        </p:nvSpPr>
        <p:spPr>
          <a:xfrm>
            <a:off x="653246" y="3195658"/>
            <a:ext cx="7837508" cy="937549"/>
          </a:xfrm>
          <a:solidFill>
            <a:schemeClr val="accent4"/>
          </a:solidFill>
        </p:spPr>
        <p:txBody>
          <a:bodyPr>
            <a:normAutofit/>
          </a:bodyPr>
          <a:lstStyle/>
          <a:p>
            <a:pPr marL="0" indent="0" algn="ctr">
              <a:buNone/>
            </a:pPr>
            <a:r>
              <a:rPr lang="en-US" sz="4400" dirty="0">
                <a:solidFill>
                  <a:srgbClr val="002060"/>
                </a:solidFill>
                <a:latin typeface="+mj-lt"/>
              </a:rPr>
              <a:t>Thank you!</a:t>
            </a:r>
          </a:p>
        </p:txBody>
      </p:sp>
      <p:sp>
        <p:nvSpPr>
          <p:cNvPr id="5" name="Slide Number Placeholder 4">
            <a:extLst>
              <a:ext uri="{FF2B5EF4-FFF2-40B4-BE49-F238E27FC236}">
                <a16:creationId xmlns:a16="http://schemas.microsoft.com/office/drawing/2014/main" id="{EB467801-AD6A-FA47-BA4F-485443877AC7}"/>
              </a:ext>
            </a:extLst>
          </p:cNvPr>
          <p:cNvSpPr>
            <a:spLocks noGrp="1"/>
          </p:cNvSpPr>
          <p:nvPr>
            <p:ph type="sldNum" sz="quarter" idx="12"/>
          </p:nvPr>
        </p:nvSpPr>
        <p:spPr/>
        <p:txBody>
          <a:bodyPr/>
          <a:lstStyle/>
          <a:p>
            <a:fld id="{4E1C71C6-E758-FD41-AF3F-CBFC7C528FF6}" type="slidenum">
              <a:rPr lang="en-US" smtClean="0"/>
              <a:t>15</a:t>
            </a:fld>
            <a:endParaRPr lang="en-US" dirty="0"/>
          </a:p>
        </p:txBody>
      </p:sp>
    </p:spTree>
    <p:extLst>
      <p:ext uri="{BB962C8B-B14F-4D97-AF65-F5344CB8AC3E}">
        <p14:creationId xmlns:p14="http://schemas.microsoft.com/office/powerpoint/2010/main" val="5052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19F0A-6FFB-534C-8FF9-CDFAE76EEB6F}"/>
              </a:ext>
            </a:extLst>
          </p:cNvPr>
          <p:cNvSpPr>
            <a:spLocks noGrp="1"/>
          </p:cNvSpPr>
          <p:nvPr>
            <p:ph type="title"/>
          </p:nvPr>
        </p:nvSpPr>
        <p:spPr>
          <a:solidFill>
            <a:srgbClr val="002060"/>
          </a:solidFill>
        </p:spPr>
        <p:txBody>
          <a:bodyPr/>
          <a:lstStyle/>
          <a:p>
            <a:r>
              <a:rPr lang="en-US" b="1" dirty="0">
                <a:solidFill>
                  <a:schemeClr val="bg1"/>
                </a:solidFill>
              </a:rPr>
              <a:t>Why Reconfigure?</a:t>
            </a:r>
          </a:p>
        </p:txBody>
      </p:sp>
      <p:sp>
        <p:nvSpPr>
          <p:cNvPr id="4" name="Slide Number Placeholder 3">
            <a:extLst>
              <a:ext uri="{FF2B5EF4-FFF2-40B4-BE49-F238E27FC236}">
                <a16:creationId xmlns:a16="http://schemas.microsoft.com/office/drawing/2014/main" id="{1A4DC4C5-59F3-B745-A3A6-8D749D182E79}"/>
              </a:ext>
            </a:extLst>
          </p:cNvPr>
          <p:cNvSpPr>
            <a:spLocks noGrp="1"/>
          </p:cNvSpPr>
          <p:nvPr>
            <p:ph type="sldNum" sz="quarter" idx="12"/>
          </p:nvPr>
        </p:nvSpPr>
        <p:spPr/>
        <p:txBody>
          <a:bodyPr/>
          <a:lstStyle/>
          <a:p>
            <a:fld id="{4E1C71C6-E758-FD41-AF3F-CBFC7C528FF6}" type="slidenum">
              <a:rPr lang="en-US" smtClean="0"/>
              <a:t>2</a:t>
            </a:fld>
            <a:endParaRPr lang="en-US" dirty="0"/>
          </a:p>
        </p:txBody>
      </p:sp>
      <p:sp>
        <p:nvSpPr>
          <p:cNvPr id="6" name="TextBox 5">
            <a:extLst>
              <a:ext uri="{FF2B5EF4-FFF2-40B4-BE49-F238E27FC236}">
                <a16:creationId xmlns:a16="http://schemas.microsoft.com/office/drawing/2014/main" id="{617E10BF-1E42-DE4D-89D3-6E5BAEDC6837}"/>
              </a:ext>
            </a:extLst>
          </p:cNvPr>
          <p:cNvSpPr txBox="1"/>
          <p:nvPr/>
        </p:nvSpPr>
        <p:spPr>
          <a:xfrm>
            <a:off x="549799" y="1582340"/>
            <a:ext cx="8229600" cy="4339650"/>
          </a:xfrm>
          <a:prstGeom prst="rect">
            <a:avLst/>
          </a:prstGeom>
          <a:noFill/>
        </p:spPr>
        <p:txBody>
          <a:bodyPr wrap="square" rtlCol="0">
            <a:spAutoFit/>
          </a:bodyPr>
          <a:lstStyle/>
          <a:p>
            <a:pPr algn="ctr"/>
            <a:r>
              <a:rPr lang="en-US" sz="2400" b="1" dirty="0">
                <a:latin typeface="+mj-lt"/>
              </a:rPr>
              <a:t>Leadership and the </a:t>
            </a:r>
            <a:r>
              <a:rPr lang="en-US" sz="2400" b="1" i="1" dirty="0">
                <a:latin typeface="+mj-lt"/>
              </a:rPr>
              <a:t>Inflection Point</a:t>
            </a:r>
          </a:p>
          <a:p>
            <a:endParaRPr lang="en-US" dirty="0">
              <a:latin typeface="+mj-lt"/>
            </a:endParaRPr>
          </a:p>
          <a:p>
            <a:endParaRPr lang="en-US" dirty="0">
              <a:latin typeface="+mj-lt"/>
              <a:cs typeface="Georgia"/>
            </a:endParaRPr>
          </a:p>
          <a:p>
            <a:r>
              <a:rPr lang="en-US" dirty="0">
                <a:latin typeface="+mj-lt"/>
                <a:cs typeface="Georgia"/>
              </a:rPr>
              <a:t>Chancellor Gilliam has identified this moment in UNCG’s evolution as an “Inflection Point.” What does that mean? In his own words, The University of North Carolina at Greensboro is poised to:</a:t>
            </a:r>
          </a:p>
          <a:p>
            <a:endParaRPr lang="en-US" dirty="0">
              <a:latin typeface="+mj-lt"/>
              <a:cs typeface="Georgia"/>
            </a:endParaRPr>
          </a:p>
          <a:p>
            <a:pPr algn="ctr"/>
            <a:r>
              <a:rPr lang="en-US" b="1" dirty="0">
                <a:latin typeface="+mj-lt"/>
                <a:cs typeface="Georgia"/>
              </a:rPr>
              <a:t>“Become a national model for how a university can blend opportunity, excellence and impact to transform the lives of individual students while at the same time making a major contribution to the prosperity of the state.”</a:t>
            </a:r>
          </a:p>
          <a:p>
            <a:endParaRPr lang="en-US" dirty="0">
              <a:latin typeface="+mj-lt"/>
            </a:endParaRPr>
          </a:p>
          <a:p>
            <a:endParaRPr lang="en-US" dirty="0"/>
          </a:p>
          <a:p>
            <a:endParaRPr lang="en-US" dirty="0"/>
          </a:p>
          <a:p>
            <a:endParaRPr lang="en-US" dirty="0"/>
          </a:p>
        </p:txBody>
      </p:sp>
    </p:spTree>
    <p:extLst>
      <p:ext uri="{BB962C8B-B14F-4D97-AF65-F5344CB8AC3E}">
        <p14:creationId xmlns:p14="http://schemas.microsoft.com/office/powerpoint/2010/main" val="32868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973EB-D8D8-5641-83E7-0C94FF603AC7}"/>
              </a:ext>
            </a:extLst>
          </p:cNvPr>
          <p:cNvSpPr>
            <a:spLocks noGrp="1"/>
          </p:cNvSpPr>
          <p:nvPr>
            <p:ph type="title"/>
          </p:nvPr>
        </p:nvSpPr>
        <p:spPr>
          <a:solidFill>
            <a:srgbClr val="002060"/>
          </a:solidFill>
        </p:spPr>
        <p:txBody>
          <a:bodyPr>
            <a:normAutofit fontScale="90000"/>
          </a:bodyPr>
          <a:lstStyle/>
          <a:p>
            <a:r>
              <a:rPr lang="en-US" b="1" dirty="0">
                <a:solidFill>
                  <a:schemeClr val="bg1"/>
                </a:solidFill>
              </a:rPr>
              <a:t>Impact on Associated Entities</a:t>
            </a:r>
          </a:p>
        </p:txBody>
      </p:sp>
      <p:sp>
        <p:nvSpPr>
          <p:cNvPr id="4" name="Slide Number Placeholder 3">
            <a:extLst>
              <a:ext uri="{FF2B5EF4-FFF2-40B4-BE49-F238E27FC236}">
                <a16:creationId xmlns:a16="http://schemas.microsoft.com/office/drawing/2014/main" id="{ABC2E681-F19A-6742-AC81-6AA391D4813E}"/>
              </a:ext>
            </a:extLst>
          </p:cNvPr>
          <p:cNvSpPr>
            <a:spLocks noGrp="1"/>
          </p:cNvSpPr>
          <p:nvPr>
            <p:ph type="sldNum" sz="quarter" idx="12"/>
          </p:nvPr>
        </p:nvSpPr>
        <p:spPr/>
        <p:txBody>
          <a:bodyPr/>
          <a:lstStyle/>
          <a:p>
            <a:fld id="{4E1C71C6-E758-FD41-AF3F-CBFC7C528FF6}" type="slidenum">
              <a:rPr lang="en-US" smtClean="0"/>
              <a:t>3</a:t>
            </a:fld>
            <a:endParaRPr lang="en-US" dirty="0"/>
          </a:p>
        </p:txBody>
      </p:sp>
      <p:sp>
        <p:nvSpPr>
          <p:cNvPr id="9" name="TextBox 8">
            <a:extLst>
              <a:ext uri="{FF2B5EF4-FFF2-40B4-BE49-F238E27FC236}">
                <a16:creationId xmlns:a16="http://schemas.microsoft.com/office/drawing/2014/main" id="{5686D6C9-F6A8-764F-BFF4-36509CBCB89C}"/>
              </a:ext>
            </a:extLst>
          </p:cNvPr>
          <p:cNvSpPr txBox="1"/>
          <p:nvPr/>
        </p:nvSpPr>
        <p:spPr>
          <a:xfrm>
            <a:off x="772610" y="2171591"/>
            <a:ext cx="7598779" cy="2954655"/>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mj-lt"/>
                <a:cs typeface="Times New Roman" panose="02020603050405020304" pitchFamily="18" charset="0"/>
              </a:rPr>
              <a:t>Aligns Associated Entities with the Chancellor’s</a:t>
            </a:r>
          </a:p>
          <a:p>
            <a:r>
              <a:rPr lang="en-US" sz="2400" dirty="0">
                <a:latin typeface="+mj-lt"/>
                <a:cs typeface="Times New Roman" panose="02020603050405020304" pitchFamily="18" charset="0"/>
              </a:rPr>
              <a:t>      Inflection Point Vision, Mission, and Strategy.</a:t>
            </a:r>
          </a:p>
          <a:p>
            <a:endParaRPr lang="en-US" sz="2400" dirty="0">
              <a:latin typeface="+mj-lt"/>
              <a:cs typeface="Times New Roman" panose="02020603050405020304" pitchFamily="18" charset="0"/>
            </a:endParaRPr>
          </a:p>
          <a:p>
            <a:pPr marL="285750" indent="-285750">
              <a:buFont typeface="Arial" panose="020B0604020202020204" pitchFamily="34" charset="0"/>
              <a:buChar char="•"/>
            </a:pPr>
            <a:r>
              <a:rPr lang="en-US" sz="2400" dirty="0">
                <a:latin typeface="+mj-lt"/>
                <a:cs typeface="Times New Roman" panose="02020603050405020304" pitchFamily="18" charset="0"/>
              </a:rPr>
              <a:t>Creates a Better Volunteer Experience.</a:t>
            </a:r>
          </a:p>
          <a:p>
            <a:endParaRPr lang="en-US" sz="2400" dirty="0">
              <a:latin typeface="+mj-lt"/>
              <a:cs typeface="Times New Roman" panose="02020603050405020304" pitchFamily="18" charset="0"/>
            </a:endParaRPr>
          </a:p>
          <a:p>
            <a:pPr marL="285750" indent="-285750">
              <a:buFont typeface="Arial" panose="020B0604020202020204" pitchFamily="34" charset="0"/>
              <a:buChar char="•"/>
            </a:pPr>
            <a:r>
              <a:rPr lang="en-US" sz="2400" dirty="0">
                <a:latin typeface="+mj-lt"/>
                <a:cs typeface="Times New Roman" panose="02020603050405020304" pitchFamily="18" charset="0"/>
              </a:rPr>
              <a:t>Better Prepares Associated Entities for the Quickly-Approaching Comprehensive Campaign.</a:t>
            </a:r>
          </a:p>
          <a:p>
            <a:endParaRPr lang="en-US" dirty="0"/>
          </a:p>
        </p:txBody>
      </p:sp>
    </p:spTree>
    <p:extLst>
      <p:ext uri="{BB962C8B-B14F-4D97-AF65-F5344CB8AC3E}">
        <p14:creationId xmlns:p14="http://schemas.microsoft.com/office/powerpoint/2010/main" val="367254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100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100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100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0E5C7-E9F4-0D43-8117-40804FA2D04A}"/>
              </a:ext>
            </a:extLst>
          </p:cNvPr>
          <p:cNvSpPr>
            <a:spLocks noGrp="1"/>
          </p:cNvSpPr>
          <p:nvPr>
            <p:ph type="title"/>
          </p:nvPr>
        </p:nvSpPr>
        <p:spPr>
          <a:xfrm>
            <a:off x="457200" y="124800"/>
            <a:ext cx="8229600" cy="1361100"/>
          </a:xfrm>
          <a:solidFill>
            <a:srgbClr val="002060"/>
          </a:solidFill>
        </p:spPr>
        <p:txBody>
          <a:bodyPr>
            <a:normAutofit fontScale="90000"/>
          </a:bodyPr>
          <a:lstStyle/>
          <a:p>
            <a:r>
              <a:rPr lang="en-US" b="1" dirty="0">
                <a:solidFill>
                  <a:schemeClr val="bg1"/>
                </a:solidFill>
                <a:cs typeface="Times New Roman" panose="02020603050405020304" pitchFamily="18" charset="0"/>
              </a:rPr>
              <a:t>Additional Restructuring Benefits</a:t>
            </a:r>
          </a:p>
        </p:txBody>
      </p:sp>
      <p:sp>
        <p:nvSpPr>
          <p:cNvPr id="3" name="Slide Number Placeholder 2">
            <a:extLst>
              <a:ext uri="{FF2B5EF4-FFF2-40B4-BE49-F238E27FC236}">
                <a16:creationId xmlns:a16="http://schemas.microsoft.com/office/drawing/2014/main" id="{838E42E4-ACCC-9545-92E5-0B8026339144}"/>
              </a:ext>
            </a:extLst>
          </p:cNvPr>
          <p:cNvSpPr>
            <a:spLocks noGrp="1"/>
          </p:cNvSpPr>
          <p:nvPr>
            <p:ph type="sldNum" sz="quarter" idx="12"/>
          </p:nvPr>
        </p:nvSpPr>
        <p:spPr/>
        <p:txBody>
          <a:bodyPr/>
          <a:lstStyle/>
          <a:p>
            <a:fld id="{4E1C71C6-E758-FD41-AF3F-CBFC7C528FF6}" type="slidenum">
              <a:rPr lang="en-US" smtClean="0"/>
              <a:t>4</a:t>
            </a:fld>
            <a:endParaRPr lang="en-US" dirty="0"/>
          </a:p>
        </p:txBody>
      </p:sp>
      <p:sp>
        <p:nvSpPr>
          <p:cNvPr id="4" name="TextBox 3">
            <a:extLst>
              <a:ext uri="{FF2B5EF4-FFF2-40B4-BE49-F238E27FC236}">
                <a16:creationId xmlns:a16="http://schemas.microsoft.com/office/drawing/2014/main" id="{F8786FEF-CE15-FD49-82F7-91821F64FFEE}"/>
              </a:ext>
            </a:extLst>
          </p:cNvPr>
          <p:cNvSpPr txBox="1"/>
          <p:nvPr/>
        </p:nvSpPr>
        <p:spPr>
          <a:xfrm>
            <a:off x="596187" y="1485900"/>
            <a:ext cx="7565231" cy="4247317"/>
          </a:xfrm>
          <a:prstGeom prst="rect">
            <a:avLst/>
          </a:prstGeom>
          <a:noFill/>
        </p:spPr>
        <p:txBody>
          <a:bodyPr wrap="square" rtlCol="0">
            <a:spAutoFit/>
          </a:bodyPr>
          <a:lstStyle/>
          <a:p>
            <a:endParaRPr lang="en-US"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Empowers and Enhances the Role of University Supporters and Volunteers.</a:t>
            </a:r>
          </a:p>
          <a:p>
            <a:endParaRPr lang="en-US"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Improves Overall Impact and Effectiveness of Associated Entities. </a:t>
            </a:r>
          </a:p>
          <a:p>
            <a:pPr marL="285750" indent="-285750">
              <a:buFont typeface="Arial" panose="020B0604020202020204" pitchFamily="34" charset="0"/>
              <a:buChar char="•"/>
            </a:pPr>
            <a:endParaRPr lang="en-US"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Eliminates Duplication and Confusion Related to University Fundraising.</a:t>
            </a:r>
          </a:p>
          <a:p>
            <a:pPr marL="285750" indent="-285750">
              <a:buFont typeface="Arial" panose="020B0604020202020204" pitchFamily="34" charset="0"/>
              <a:buChar char="•"/>
            </a:pPr>
            <a:endParaRPr lang="en-US"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Maximizes Talents, Skills, Opportunity, and Wisdom of Members. </a:t>
            </a:r>
          </a:p>
          <a:p>
            <a:endParaRPr lang="en-US"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Reduces Risk and Costs of Management and Administrative Functions.</a:t>
            </a: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69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100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00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100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100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0E5C7-E9F4-0D43-8117-40804FA2D04A}"/>
              </a:ext>
            </a:extLst>
          </p:cNvPr>
          <p:cNvSpPr>
            <a:spLocks noGrp="1"/>
          </p:cNvSpPr>
          <p:nvPr>
            <p:ph type="title"/>
          </p:nvPr>
        </p:nvSpPr>
        <p:spPr>
          <a:solidFill>
            <a:srgbClr val="002060"/>
          </a:solidFill>
        </p:spPr>
        <p:txBody>
          <a:bodyPr>
            <a:normAutofit fontScale="90000"/>
          </a:bodyPr>
          <a:lstStyle/>
          <a:p>
            <a:r>
              <a:rPr lang="en-US" b="1" dirty="0">
                <a:solidFill>
                  <a:schemeClr val="bg1"/>
                </a:solidFill>
                <a:cs typeface="Times New Roman" panose="02020603050405020304" pitchFamily="18" charset="0"/>
              </a:rPr>
              <a:t>Vision and Mission Statement</a:t>
            </a:r>
          </a:p>
        </p:txBody>
      </p:sp>
      <p:sp>
        <p:nvSpPr>
          <p:cNvPr id="3" name="Slide Number Placeholder 2">
            <a:extLst>
              <a:ext uri="{FF2B5EF4-FFF2-40B4-BE49-F238E27FC236}">
                <a16:creationId xmlns:a16="http://schemas.microsoft.com/office/drawing/2014/main" id="{838E42E4-ACCC-9545-92E5-0B8026339144}"/>
              </a:ext>
            </a:extLst>
          </p:cNvPr>
          <p:cNvSpPr>
            <a:spLocks noGrp="1"/>
          </p:cNvSpPr>
          <p:nvPr>
            <p:ph type="sldNum" sz="quarter" idx="12"/>
          </p:nvPr>
        </p:nvSpPr>
        <p:spPr/>
        <p:txBody>
          <a:bodyPr/>
          <a:lstStyle/>
          <a:p>
            <a:fld id="{4E1C71C6-E758-FD41-AF3F-CBFC7C528FF6}" type="slidenum">
              <a:rPr lang="en-US" smtClean="0"/>
              <a:t>5</a:t>
            </a:fld>
            <a:endParaRPr lang="en-US" dirty="0"/>
          </a:p>
        </p:txBody>
      </p:sp>
      <p:sp>
        <p:nvSpPr>
          <p:cNvPr id="4" name="TextBox 3">
            <a:extLst>
              <a:ext uri="{FF2B5EF4-FFF2-40B4-BE49-F238E27FC236}">
                <a16:creationId xmlns:a16="http://schemas.microsoft.com/office/drawing/2014/main" id="{69FDEB98-5F45-CB45-B9F8-A54E8209FD53}"/>
              </a:ext>
            </a:extLst>
          </p:cNvPr>
          <p:cNvSpPr txBox="1"/>
          <p:nvPr/>
        </p:nvSpPr>
        <p:spPr>
          <a:xfrm>
            <a:off x="860687" y="1720840"/>
            <a:ext cx="7615237" cy="3970318"/>
          </a:xfrm>
          <a:prstGeom prst="rect">
            <a:avLst/>
          </a:prstGeom>
          <a:noFill/>
        </p:spPr>
        <p:txBody>
          <a:bodyPr wrap="square" rtlCol="0">
            <a:spAutoFit/>
          </a:bodyPr>
          <a:lstStyle/>
          <a:p>
            <a:r>
              <a:rPr lang="en-US" dirty="0">
                <a:latin typeface="+mj-lt"/>
                <a:cs typeface="Times New Roman" panose="02020603050405020304" pitchFamily="18" charset="0"/>
              </a:rPr>
              <a:t>In development: University Advancement taking lead. Key components: </a:t>
            </a:r>
          </a:p>
          <a:p>
            <a:endParaRPr lang="en-US"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Align the University’s associated entities to the </a:t>
            </a:r>
            <a:r>
              <a:rPr lang="en-US" i="1" dirty="0">
                <a:latin typeface="+mj-lt"/>
                <a:cs typeface="Times New Roman" panose="02020603050405020304" pitchFamily="18" charset="0"/>
              </a:rPr>
              <a:t>Inflection Point</a:t>
            </a:r>
            <a:r>
              <a:rPr lang="en-US" dirty="0">
                <a:latin typeface="+mj-lt"/>
                <a:cs typeface="Times New Roman" panose="02020603050405020304" pitchFamily="18" charset="0"/>
              </a:rPr>
              <a:t>, which includes a new strategic plan and mission.</a:t>
            </a:r>
          </a:p>
          <a:p>
            <a:endParaRPr lang="en-US"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Do so with the understanding that we are helping steward UNCG through a dynamic, rapidly changing national education landscape. </a:t>
            </a:r>
          </a:p>
          <a:p>
            <a:endParaRPr lang="en-US"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Position personnel and talent to maximize key priorities of the University.</a:t>
            </a:r>
          </a:p>
          <a:p>
            <a:endParaRPr lang="en-US"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Empower the talent, intelligence, and resources of volunteers and supporters.</a:t>
            </a:r>
          </a:p>
          <a:p>
            <a:pPr marL="285750" indent="-285750">
              <a:buFont typeface="Arial" panose="020B0604020202020204" pitchFamily="34" charset="0"/>
              <a:buChar char="•"/>
            </a:pP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82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100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00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100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7D3B2-C67B-7041-BB27-DD103FBC9C91}"/>
              </a:ext>
            </a:extLst>
          </p:cNvPr>
          <p:cNvSpPr>
            <a:spLocks noGrp="1"/>
          </p:cNvSpPr>
          <p:nvPr>
            <p:ph type="title"/>
          </p:nvPr>
        </p:nvSpPr>
        <p:spPr>
          <a:xfrm>
            <a:off x="457199" y="65287"/>
            <a:ext cx="8229600" cy="900832"/>
          </a:xfrm>
          <a:solidFill>
            <a:srgbClr val="002060"/>
          </a:solidFill>
        </p:spPr>
        <p:txBody>
          <a:bodyPr>
            <a:normAutofit fontScale="90000"/>
          </a:bodyPr>
          <a:lstStyle/>
          <a:p>
            <a:r>
              <a:rPr lang="en-US" sz="3600" b="1" dirty="0">
                <a:solidFill>
                  <a:schemeClr val="bg1"/>
                </a:solidFill>
              </a:rPr>
              <a:t>UNC Greensboro Associated Entities Now</a:t>
            </a:r>
          </a:p>
        </p:txBody>
      </p:sp>
      <p:sp>
        <p:nvSpPr>
          <p:cNvPr id="4" name="Slide Number Placeholder 3">
            <a:extLst>
              <a:ext uri="{FF2B5EF4-FFF2-40B4-BE49-F238E27FC236}">
                <a16:creationId xmlns:a16="http://schemas.microsoft.com/office/drawing/2014/main" id="{4BD8D566-6BB6-CC4C-A776-1F6951582B58}"/>
              </a:ext>
            </a:extLst>
          </p:cNvPr>
          <p:cNvSpPr>
            <a:spLocks noGrp="1"/>
          </p:cNvSpPr>
          <p:nvPr>
            <p:ph type="sldNum" sz="quarter" idx="12"/>
          </p:nvPr>
        </p:nvSpPr>
        <p:spPr/>
        <p:txBody>
          <a:bodyPr/>
          <a:lstStyle/>
          <a:p>
            <a:fld id="{4E1C71C6-E758-FD41-AF3F-CBFC7C528FF6}" type="slidenum">
              <a:rPr lang="en-US" smtClean="0"/>
              <a:t>6</a:t>
            </a:fld>
            <a:endParaRPr lang="en-US" dirty="0"/>
          </a:p>
        </p:txBody>
      </p:sp>
      <p:sp>
        <p:nvSpPr>
          <p:cNvPr id="5" name="Oval 4">
            <a:extLst>
              <a:ext uri="{FF2B5EF4-FFF2-40B4-BE49-F238E27FC236}">
                <a16:creationId xmlns:a16="http://schemas.microsoft.com/office/drawing/2014/main" id="{C4C8A431-5521-A242-88A8-56CDDBD3E72F}"/>
              </a:ext>
            </a:extLst>
          </p:cNvPr>
          <p:cNvSpPr/>
          <p:nvPr/>
        </p:nvSpPr>
        <p:spPr>
          <a:xfrm>
            <a:off x="3324386" y="2522508"/>
            <a:ext cx="2495227" cy="1766807"/>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mj-lt"/>
              </a:rPr>
              <a:t>UNC Greensboro</a:t>
            </a:r>
          </a:p>
        </p:txBody>
      </p:sp>
      <p:sp>
        <p:nvSpPr>
          <p:cNvPr id="6" name="Oval 5">
            <a:extLst>
              <a:ext uri="{FF2B5EF4-FFF2-40B4-BE49-F238E27FC236}">
                <a16:creationId xmlns:a16="http://schemas.microsoft.com/office/drawing/2014/main" id="{563DE3B1-54BE-C540-B4BE-0BB3D984FA7D}"/>
              </a:ext>
            </a:extLst>
          </p:cNvPr>
          <p:cNvSpPr/>
          <p:nvPr/>
        </p:nvSpPr>
        <p:spPr>
          <a:xfrm>
            <a:off x="6761781" y="2683290"/>
            <a:ext cx="1426066"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Weatherspoon Art Museum Association</a:t>
            </a:r>
          </a:p>
        </p:txBody>
      </p:sp>
      <p:sp>
        <p:nvSpPr>
          <p:cNvPr id="10" name="Oval 9">
            <a:extLst>
              <a:ext uri="{FF2B5EF4-FFF2-40B4-BE49-F238E27FC236}">
                <a16:creationId xmlns:a16="http://schemas.microsoft.com/office/drawing/2014/main" id="{4AE0B81D-841C-364F-B87A-713CE9EBC5EE}"/>
              </a:ext>
            </a:extLst>
          </p:cNvPr>
          <p:cNvSpPr/>
          <p:nvPr/>
        </p:nvSpPr>
        <p:spPr>
          <a:xfrm>
            <a:off x="5495765" y="1213114"/>
            <a:ext cx="1476699" cy="836908"/>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Human Environmental Sciences Foundation</a:t>
            </a:r>
          </a:p>
        </p:txBody>
      </p:sp>
      <p:sp>
        <p:nvSpPr>
          <p:cNvPr id="11" name="Oval 10">
            <a:extLst>
              <a:ext uri="{FF2B5EF4-FFF2-40B4-BE49-F238E27FC236}">
                <a16:creationId xmlns:a16="http://schemas.microsoft.com/office/drawing/2014/main" id="{F2A845CB-E2C5-BA4F-99E9-3559DC4A4BE1}"/>
              </a:ext>
            </a:extLst>
          </p:cNvPr>
          <p:cNvSpPr/>
          <p:nvPr/>
        </p:nvSpPr>
        <p:spPr>
          <a:xfrm>
            <a:off x="4173347" y="1149059"/>
            <a:ext cx="1192425"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Excellence Foundation</a:t>
            </a:r>
          </a:p>
        </p:txBody>
      </p:sp>
      <p:sp>
        <p:nvSpPr>
          <p:cNvPr id="12" name="Oval 11">
            <a:extLst>
              <a:ext uri="{FF2B5EF4-FFF2-40B4-BE49-F238E27FC236}">
                <a16:creationId xmlns:a16="http://schemas.microsoft.com/office/drawing/2014/main" id="{82B81385-9871-5E4D-94BC-A5F655F9024D}"/>
              </a:ext>
            </a:extLst>
          </p:cNvPr>
          <p:cNvSpPr/>
          <p:nvPr/>
        </p:nvSpPr>
        <p:spPr>
          <a:xfrm>
            <a:off x="2888798" y="1149058"/>
            <a:ext cx="1192425"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Capital Facilities Foundation</a:t>
            </a:r>
          </a:p>
        </p:txBody>
      </p:sp>
      <p:sp>
        <p:nvSpPr>
          <p:cNvPr id="13" name="Oval 12">
            <a:extLst>
              <a:ext uri="{FF2B5EF4-FFF2-40B4-BE49-F238E27FC236}">
                <a16:creationId xmlns:a16="http://schemas.microsoft.com/office/drawing/2014/main" id="{A3FA134F-CBF0-624B-B531-6369FF5B39C3}"/>
              </a:ext>
            </a:extLst>
          </p:cNvPr>
          <p:cNvSpPr/>
          <p:nvPr/>
        </p:nvSpPr>
        <p:spPr>
          <a:xfrm>
            <a:off x="4219104" y="5302110"/>
            <a:ext cx="1192425"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Gateway University Research Park</a:t>
            </a:r>
          </a:p>
        </p:txBody>
      </p:sp>
      <p:sp>
        <p:nvSpPr>
          <p:cNvPr id="14" name="Oval 13">
            <a:extLst>
              <a:ext uri="{FF2B5EF4-FFF2-40B4-BE49-F238E27FC236}">
                <a16:creationId xmlns:a16="http://schemas.microsoft.com/office/drawing/2014/main" id="{921DE7C9-80E0-4847-B9B5-5BBA02B4575D}"/>
              </a:ext>
            </a:extLst>
          </p:cNvPr>
          <p:cNvSpPr/>
          <p:nvPr/>
        </p:nvSpPr>
        <p:spPr>
          <a:xfrm>
            <a:off x="5531941" y="5274206"/>
            <a:ext cx="1192425"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UNCG Investment Fund</a:t>
            </a:r>
          </a:p>
        </p:txBody>
      </p:sp>
      <p:sp>
        <p:nvSpPr>
          <p:cNvPr id="15" name="Oval 14">
            <a:extLst>
              <a:ext uri="{FF2B5EF4-FFF2-40B4-BE49-F238E27FC236}">
                <a16:creationId xmlns:a16="http://schemas.microsoft.com/office/drawing/2014/main" id="{EC475273-B1CC-A84C-B625-08092383A930}"/>
              </a:ext>
            </a:extLst>
          </p:cNvPr>
          <p:cNvSpPr/>
          <p:nvPr/>
        </p:nvSpPr>
        <p:spPr>
          <a:xfrm>
            <a:off x="2951372" y="5138086"/>
            <a:ext cx="1147320" cy="877748"/>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SERVE, Inc.</a:t>
            </a:r>
          </a:p>
        </p:txBody>
      </p:sp>
      <p:sp>
        <p:nvSpPr>
          <p:cNvPr id="16" name="Oval 15">
            <a:extLst>
              <a:ext uri="{FF2B5EF4-FFF2-40B4-BE49-F238E27FC236}">
                <a16:creationId xmlns:a16="http://schemas.microsoft.com/office/drawing/2014/main" id="{E0A7D9AD-2867-EE40-8E54-58D81DE6F313}"/>
              </a:ext>
            </a:extLst>
          </p:cNvPr>
          <p:cNvSpPr/>
          <p:nvPr/>
        </p:nvSpPr>
        <p:spPr>
          <a:xfrm>
            <a:off x="6591286" y="3631217"/>
            <a:ext cx="1476699"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Weatherspoon Arts Foundation</a:t>
            </a:r>
          </a:p>
        </p:txBody>
      </p:sp>
      <p:sp>
        <p:nvSpPr>
          <p:cNvPr id="17" name="Oval 16">
            <a:extLst>
              <a:ext uri="{FF2B5EF4-FFF2-40B4-BE49-F238E27FC236}">
                <a16:creationId xmlns:a16="http://schemas.microsoft.com/office/drawing/2014/main" id="{A87AFF55-05BE-1048-A217-061F38ADFCFF}"/>
              </a:ext>
            </a:extLst>
          </p:cNvPr>
          <p:cNvSpPr/>
          <p:nvPr/>
        </p:nvSpPr>
        <p:spPr>
          <a:xfrm>
            <a:off x="1672999" y="1403633"/>
            <a:ext cx="1192425"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Alumni</a:t>
            </a:r>
            <a:r>
              <a:rPr lang="en-US" sz="1000" dirty="0">
                <a:latin typeface="+mj-lt"/>
              </a:rPr>
              <a:t> </a:t>
            </a:r>
            <a:r>
              <a:rPr lang="en-US" sz="1000" dirty="0">
                <a:solidFill>
                  <a:schemeClr val="tx1"/>
                </a:solidFill>
                <a:latin typeface="+mj-lt"/>
              </a:rPr>
              <a:t>Association</a:t>
            </a:r>
          </a:p>
        </p:txBody>
      </p:sp>
      <p:sp>
        <p:nvSpPr>
          <p:cNvPr id="18" name="Oval 17">
            <a:extLst>
              <a:ext uri="{FF2B5EF4-FFF2-40B4-BE49-F238E27FC236}">
                <a16:creationId xmlns:a16="http://schemas.microsoft.com/office/drawing/2014/main" id="{94ACC42C-FB63-EF41-B8CE-08330D0DD325}"/>
              </a:ext>
            </a:extLst>
          </p:cNvPr>
          <p:cNvSpPr/>
          <p:nvPr/>
        </p:nvSpPr>
        <p:spPr>
          <a:xfrm>
            <a:off x="1141619" y="4059020"/>
            <a:ext cx="1192425"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UNCG Musical Arts Guild</a:t>
            </a:r>
          </a:p>
        </p:txBody>
      </p:sp>
      <p:sp>
        <p:nvSpPr>
          <p:cNvPr id="19" name="Oval 18">
            <a:extLst>
              <a:ext uri="{FF2B5EF4-FFF2-40B4-BE49-F238E27FC236}">
                <a16:creationId xmlns:a16="http://schemas.microsoft.com/office/drawing/2014/main" id="{D0838E5B-443F-3948-81AD-7B05A7B94CB2}"/>
              </a:ext>
            </a:extLst>
          </p:cNvPr>
          <p:cNvSpPr/>
          <p:nvPr/>
        </p:nvSpPr>
        <p:spPr>
          <a:xfrm>
            <a:off x="820470" y="3068002"/>
            <a:ext cx="1281488" cy="95572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UNCG Baptist Student Union Association</a:t>
            </a:r>
          </a:p>
        </p:txBody>
      </p:sp>
      <p:sp>
        <p:nvSpPr>
          <p:cNvPr id="20" name="Oval 19">
            <a:extLst>
              <a:ext uri="{FF2B5EF4-FFF2-40B4-BE49-F238E27FC236}">
                <a16:creationId xmlns:a16="http://schemas.microsoft.com/office/drawing/2014/main" id="{F540E230-3D79-4B43-80E1-C3531496A1C7}"/>
              </a:ext>
            </a:extLst>
          </p:cNvPr>
          <p:cNvSpPr/>
          <p:nvPr/>
        </p:nvSpPr>
        <p:spPr>
          <a:xfrm>
            <a:off x="1003400" y="2152514"/>
            <a:ext cx="1192425"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Association of Retired Faculty</a:t>
            </a:r>
          </a:p>
        </p:txBody>
      </p:sp>
      <p:sp>
        <p:nvSpPr>
          <p:cNvPr id="21" name="Oval 20">
            <a:extLst>
              <a:ext uri="{FF2B5EF4-FFF2-40B4-BE49-F238E27FC236}">
                <a16:creationId xmlns:a16="http://schemas.microsoft.com/office/drawing/2014/main" id="{2C16641A-34F6-D94E-8F80-C7B6EE2C190B}"/>
              </a:ext>
            </a:extLst>
          </p:cNvPr>
          <p:cNvSpPr/>
          <p:nvPr/>
        </p:nvSpPr>
        <p:spPr>
          <a:xfrm>
            <a:off x="6733424" y="1750288"/>
            <a:ext cx="1192425"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Wesley Foundation of UNCG</a:t>
            </a:r>
          </a:p>
        </p:txBody>
      </p:sp>
      <p:sp>
        <p:nvSpPr>
          <p:cNvPr id="23" name="Oval 22">
            <a:extLst>
              <a:ext uri="{FF2B5EF4-FFF2-40B4-BE49-F238E27FC236}">
                <a16:creationId xmlns:a16="http://schemas.microsoft.com/office/drawing/2014/main" id="{E6E5D2A5-D388-7E42-91C6-55BDC405D782}"/>
              </a:ext>
            </a:extLst>
          </p:cNvPr>
          <p:cNvSpPr/>
          <p:nvPr/>
        </p:nvSpPr>
        <p:spPr>
          <a:xfrm>
            <a:off x="1673000" y="4853179"/>
            <a:ext cx="1283602" cy="813661"/>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Associated Campus Ministries at UNCG</a:t>
            </a:r>
          </a:p>
        </p:txBody>
      </p:sp>
      <p:sp>
        <p:nvSpPr>
          <p:cNvPr id="24" name="Oval 23">
            <a:extLst>
              <a:ext uri="{FF2B5EF4-FFF2-40B4-BE49-F238E27FC236}">
                <a16:creationId xmlns:a16="http://schemas.microsoft.com/office/drawing/2014/main" id="{6A224014-25B0-A140-9F1F-6A768B184F73}"/>
              </a:ext>
            </a:extLst>
          </p:cNvPr>
          <p:cNvSpPr/>
          <p:nvPr/>
        </p:nvSpPr>
        <p:spPr>
          <a:xfrm>
            <a:off x="6383427" y="4627817"/>
            <a:ext cx="1355785" cy="846812"/>
          </a:xfrm>
          <a:prstGeom prst="ellipse">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UNCG Endowment</a:t>
            </a:r>
          </a:p>
        </p:txBody>
      </p:sp>
    </p:spTree>
    <p:extLst>
      <p:ext uri="{BB962C8B-B14F-4D97-AF65-F5344CB8AC3E}">
        <p14:creationId xmlns:p14="http://schemas.microsoft.com/office/powerpoint/2010/main" val="290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77396-E936-6749-901A-05CA4ECC1BDC}"/>
              </a:ext>
            </a:extLst>
          </p:cNvPr>
          <p:cNvSpPr>
            <a:spLocks noGrp="1"/>
          </p:cNvSpPr>
          <p:nvPr>
            <p:ph type="title"/>
          </p:nvPr>
        </p:nvSpPr>
        <p:spPr>
          <a:xfrm>
            <a:off x="395031" y="87900"/>
            <a:ext cx="8229600" cy="785982"/>
          </a:xfrm>
          <a:solidFill>
            <a:srgbClr val="002060"/>
          </a:solidFill>
        </p:spPr>
        <p:txBody>
          <a:bodyPr>
            <a:noAutofit/>
          </a:bodyPr>
          <a:lstStyle/>
          <a:p>
            <a:br>
              <a:rPr lang="en-US" sz="3200" b="1" dirty="0">
                <a:solidFill>
                  <a:schemeClr val="bg1"/>
                </a:solidFill>
              </a:rPr>
            </a:br>
            <a:r>
              <a:rPr lang="en-US" sz="3200" b="1" dirty="0">
                <a:solidFill>
                  <a:schemeClr val="bg1"/>
                </a:solidFill>
              </a:rPr>
              <a:t>Recommended New Overall Structure</a:t>
            </a:r>
            <a:br>
              <a:rPr lang="en-US" sz="3200" b="1" dirty="0">
                <a:solidFill>
                  <a:schemeClr val="bg1"/>
                </a:solidFill>
              </a:rPr>
            </a:br>
            <a:endParaRPr lang="en-US" sz="3200" b="1" dirty="0">
              <a:solidFill>
                <a:schemeClr val="bg1"/>
              </a:solidFill>
            </a:endParaRPr>
          </a:p>
        </p:txBody>
      </p:sp>
      <p:sp>
        <p:nvSpPr>
          <p:cNvPr id="4" name="Slide Number Placeholder 3">
            <a:extLst>
              <a:ext uri="{FF2B5EF4-FFF2-40B4-BE49-F238E27FC236}">
                <a16:creationId xmlns:a16="http://schemas.microsoft.com/office/drawing/2014/main" id="{A7D95FBB-D33D-0A44-9422-CDD906A05470}"/>
              </a:ext>
            </a:extLst>
          </p:cNvPr>
          <p:cNvSpPr>
            <a:spLocks noGrp="1"/>
          </p:cNvSpPr>
          <p:nvPr>
            <p:ph type="sldNum" sz="quarter" idx="12"/>
          </p:nvPr>
        </p:nvSpPr>
        <p:spPr/>
        <p:txBody>
          <a:bodyPr/>
          <a:lstStyle/>
          <a:p>
            <a:fld id="{4E1C71C6-E758-FD41-AF3F-CBFC7C528FF6}" type="slidenum">
              <a:rPr lang="en-US" smtClean="0"/>
              <a:t>7</a:t>
            </a:fld>
            <a:endParaRPr lang="en-US" dirty="0"/>
          </a:p>
        </p:txBody>
      </p:sp>
      <p:sp>
        <p:nvSpPr>
          <p:cNvPr id="6" name="Oval 5">
            <a:extLst>
              <a:ext uri="{FF2B5EF4-FFF2-40B4-BE49-F238E27FC236}">
                <a16:creationId xmlns:a16="http://schemas.microsoft.com/office/drawing/2014/main" id="{D25A9119-4B62-EB48-8B3B-2E46ABAB6C73}"/>
              </a:ext>
            </a:extLst>
          </p:cNvPr>
          <p:cNvSpPr/>
          <p:nvPr/>
        </p:nvSpPr>
        <p:spPr>
          <a:xfrm>
            <a:off x="2973102" y="4916167"/>
            <a:ext cx="1740728" cy="1080942"/>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mj-lt"/>
              </a:rPr>
              <a:t>UNCG Endowment</a:t>
            </a:r>
          </a:p>
        </p:txBody>
      </p:sp>
      <p:sp>
        <p:nvSpPr>
          <p:cNvPr id="7" name="Oval 6">
            <a:extLst>
              <a:ext uri="{FF2B5EF4-FFF2-40B4-BE49-F238E27FC236}">
                <a16:creationId xmlns:a16="http://schemas.microsoft.com/office/drawing/2014/main" id="{66E974CA-D36B-5F42-A670-5E4A9F360697}"/>
              </a:ext>
            </a:extLst>
          </p:cNvPr>
          <p:cNvSpPr/>
          <p:nvPr/>
        </p:nvSpPr>
        <p:spPr>
          <a:xfrm>
            <a:off x="6063934" y="2353522"/>
            <a:ext cx="1757369" cy="1039680"/>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mj-lt"/>
              </a:rPr>
              <a:t>UNC Greensboro Construction and Finance, Inc.</a:t>
            </a:r>
          </a:p>
        </p:txBody>
      </p:sp>
      <p:sp>
        <p:nvSpPr>
          <p:cNvPr id="18" name="Oval 17">
            <a:extLst>
              <a:ext uri="{FF2B5EF4-FFF2-40B4-BE49-F238E27FC236}">
                <a16:creationId xmlns:a16="http://schemas.microsoft.com/office/drawing/2014/main" id="{904CDEA0-1300-2C49-A2D4-207963E6F74F}"/>
              </a:ext>
            </a:extLst>
          </p:cNvPr>
          <p:cNvSpPr/>
          <p:nvPr/>
        </p:nvSpPr>
        <p:spPr>
          <a:xfrm>
            <a:off x="3163286" y="2503921"/>
            <a:ext cx="2544096" cy="1845669"/>
          </a:xfrm>
          <a:prstGeom prst="ellipse">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bg1"/>
                </a:solidFill>
              </a:rPr>
              <a:t>UNC Greensboro</a:t>
            </a:r>
          </a:p>
        </p:txBody>
      </p:sp>
      <p:sp>
        <p:nvSpPr>
          <p:cNvPr id="19" name="Oval 18">
            <a:extLst>
              <a:ext uri="{FF2B5EF4-FFF2-40B4-BE49-F238E27FC236}">
                <a16:creationId xmlns:a16="http://schemas.microsoft.com/office/drawing/2014/main" id="{BFD5D782-FA5E-4640-9BA3-0321EDF5FE84}"/>
              </a:ext>
            </a:extLst>
          </p:cNvPr>
          <p:cNvSpPr/>
          <p:nvPr/>
        </p:nvSpPr>
        <p:spPr>
          <a:xfrm>
            <a:off x="3336556" y="1100120"/>
            <a:ext cx="1835084" cy="1081558"/>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mj-lt"/>
              </a:rPr>
              <a:t>Restructured Excellence Foundation</a:t>
            </a:r>
          </a:p>
        </p:txBody>
      </p:sp>
      <p:sp>
        <p:nvSpPr>
          <p:cNvPr id="26" name="Oval 25">
            <a:extLst>
              <a:ext uri="{FF2B5EF4-FFF2-40B4-BE49-F238E27FC236}">
                <a16:creationId xmlns:a16="http://schemas.microsoft.com/office/drawing/2014/main" id="{96634DE3-7056-3445-BE1C-90C5DE384293}"/>
              </a:ext>
            </a:extLst>
          </p:cNvPr>
          <p:cNvSpPr/>
          <p:nvPr/>
        </p:nvSpPr>
        <p:spPr>
          <a:xfrm>
            <a:off x="1140726" y="2835582"/>
            <a:ext cx="1773240" cy="961023"/>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mj-lt"/>
              </a:rPr>
              <a:t>Gateway University Research Park</a:t>
            </a:r>
          </a:p>
        </p:txBody>
      </p:sp>
      <p:sp>
        <p:nvSpPr>
          <p:cNvPr id="30" name="Oval 29">
            <a:extLst>
              <a:ext uri="{FF2B5EF4-FFF2-40B4-BE49-F238E27FC236}">
                <a16:creationId xmlns:a16="http://schemas.microsoft.com/office/drawing/2014/main" id="{04B2881D-7B32-DA4A-B2AA-A95DAA35B641}"/>
              </a:ext>
            </a:extLst>
          </p:cNvPr>
          <p:cNvSpPr/>
          <p:nvPr/>
        </p:nvSpPr>
        <p:spPr>
          <a:xfrm>
            <a:off x="5956702" y="3668070"/>
            <a:ext cx="1703721" cy="1039680"/>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mj-lt"/>
              </a:rPr>
              <a:t>Millennial Campus Corp.</a:t>
            </a:r>
          </a:p>
        </p:txBody>
      </p:sp>
      <p:sp>
        <p:nvSpPr>
          <p:cNvPr id="34" name="Oval 33">
            <a:extLst>
              <a:ext uri="{FF2B5EF4-FFF2-40B4-BE49-F238E27FC236}">
                <a16:creationId xmlns:a16="http://schemas.microsoft.com/office/drawing/2014/main" id="{D4AD910F-42D1-AD44-BBDE-3D3750CE1573}"/>
              </a:ext>
            </a:extLst>
          </p:cNvPr>
          <p:cNvSpPr/>
          <p:nvPr/>
        </p:nvSpPr>
        <p:spPr>
          <a:xfrm>
            <a:off x="1466144" y="1505801"/>
            <a:ext cx="1757368" cy="1144444"/>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mj-lt"/>
              </a:rPr>
              <a:t>Weatherspoon Art Holding Corp.</a:t>
            </a:r>
          </a:p>
        </p:txBody>
      </p:sp>
      <p:sp>
        <p:nvSpPr>
          <p:cNvPr id="35" name="Oval 34">
            <a:extLst>
              <a:ext uri="{FF2B5EF4-FFF2-40B4-BE49-F238E27FC236}">
                <a16:creationId xmlns:a16="http://schemas.microsoft.com/office/drawing/2014/main" id="{0A5562E3-3BCC-9042-8029-5511C9B264FD}"/>
              </a:ext>
            </a:extLst>
          </p:cNvPr>
          <p:cNvSpPr/>
          <p:nvPr/>
        </p:nvSpPr>
        <p:spPr>
          <a:xfrm>
            <a:off x="5284684" y="1305014"/>
            <a:ext cx="1657934" cy="955517"/>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mj-lt"/>
              </a:rPr>
              <a:t>UNCG Investment Fund</a:t>
            </a:r>
          </a:p>
        </p:txBody>
      </p:sp>
      <p:sp>
        <p:nvSpPr>
          <p:cNvPr id="15" name="Oval 14">
            <a:extLst>
              <a:ext uri="{FF2B5EF4-FFF2-40B4-BE49-F238E27FC236}">
                <a16:creationId xmlns:a16="http://schemas.microsoft.com/office/drawing/2014/main" id="{598804B1-3180-F546-9378-59A5E039A16F}"/>
              </a:ext>
            </a:extLst>
          </p:cNvPr>
          <p:cNvSpPr/>
          <p:nvPr/>
        </p:nvSpPr>
        <p:spPr>
          <a:xfrm>
            <a:off x="4910911" y="4714909"/>
            <a:ext cx="1895003" cy="1264720"/>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mj-lt"/>
              </a:rPr>
              <a:t>Association of Retired Faculty</a:t>
            </a:r>
          </a:p>
        </p:txBody>
      </p:sp>
      <p:sp>
        <p:nvSpPr>
          <p:cNvPr id="13" name="Oval 12">
            <a:extLst>
              <a:ext uri="{FF2B5EF4-FFF2-40B4-BE49-F238E27FC236}">
                <a16:creationId xmlns:a16="http://schemas.microsoft.com/office/drawing/2014/main" id="{7D371263-8E66-6144-8D4F-7BFA0FA51B13}"/>
              </a:ext>
            </a:extLst>
          </p:cNvPr>
          <p:cNvSpPr/>
          <p:nvPr/>
        </p:nvSpPr>
        <p:spPr>
          <a:xfrm>
            <a:off x="1334905" y="4167279"/>
            <a:ext cx="1703721" cy="1080942"/>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latin typeface="+mj-lt"/>
              </a:rPr>
              <a:t>Restructured SERVE, Inc.</a:t>
            </a:r>
          </a:p>
        </p:txBody>
      </p:sp>
    </p:spTree>
    <p:extLst>
      <p:ext uri="{BB962C8B-B14F-4D97-AF65-F5344CB8AC3E}">
        <p14:creationId xmlns:p14="http://schemas.microsoft.com/office/powerpoint/2010/main" val="261657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7D3B2-C67B-7041-BB27-DD103FBC9C91}"/>
              </a:ext>
            </a:extLst>
          </p:cNvPr>
          <p:cNvSpPr>
            <a:spLocks noGrp="1"/>
          </p:cNvSpPr>
          <p:nvPr>
            <p:ph type="title"/>
          </p:nvPr>
        </p:nvSpPr>
        <p:spPr>
          <a:xfrm>
            <a:off x="457200" y="157656"/>
            <a:ext cx="8229600" cy="1231990"/>
          </a:xfrm>
          <a:solidFill>
            <a:srgbClr val="002060"/>
          </a:solidFill>
        </p:spPr>
        <p:txBody>
          <a:bodyPr>
            <a:normAutofit fontScale="90000"/>
          </a:bodyPr>
          <a:lstStyle/>
          <a:p>
            <a:r>
              <a:rPr lang="en-US" sz="3600" b="1" dirty="0">
                <a:solidFill>
                  <a:schemeClr val="bg1"/>
                </a:solidFill>
              </a:rPr>
              <a:t>Merger: “Enhanced” Excellence Foundation</a:t>
            </a:r>
            <a:br>
              <a:rPr lang="en-US" sz="3600" b="1" dirty="0">
                <a:solidFill>
                  <a:schemeClr val="bg1"/>
                </a:solidFill>
              </a:rPr>
            </a:br>
            <a:endParaRPr lang="en-US" sz="2200" b="1" dirty="0">
              <a:solidFill>
                <a:schemeClr val="bg1"/>
              </a:solidFill>
            </a:endParaRPr>
          </a:p>
        </p:txBody>
      </p:sp>
      <p:sp>
        <p:nvSpPr>
          <p:cNvPr id="4" name="Slide Number Placeholder 3">
            <a:extLst>
              <a:ext uri="{FF2B5EF4-FFF2-40B4-BE49-F238E27FC236}">
                <a16:creationId xmlns:a16="http://schemas.microsoft.com/office/drawing/2014/main" id="{4BD8D566-6BB6-CC4C-A776-1F6951582B58}"/>
              </a:ext>
            </a:extLst>
          </p:cNvPr>
          <p:cNvSpPr>
            <a:spLocks noGrp="1"/>
          </p:cNvSpPr>
          <p:nvPr>
            <p:ph type="sldNum" sz="quarter" idx="12"/>
          </p:nvPr>
        </p:nvSpPr>
        <p:spPr/>
        <p:txBody>
          <a:bodyPr/>
          <a:lstStyle/>
          <a:p>
            <a:fld id="{4E1C71C6-E758-FD41-AF3F-CBFC7C528FF6}" type="slidenum">
              <a:rPr lang="en-US" smtClean="0"/>
              <a:t>8</a:t>
            </a:fld>
            <a:endParaRPr lang="en-US" dirty="0"/>
          </a:p>
        </p:txBody>
      </p:sp>
      <p:sp>
        <p:nvSpPr>
          <p:cNvPr id="5" name="Oval 4">
            <a:extLst>
              <a:ext uri="{FF2B5EF4-FFF2-40B4-BE49-F238E27FC236}">
                <a16:creationId xmlns:a16="http://schemas.microsoft.com/office/drawing/2014/main" id="{C4C8A431-5521-A242-88A8-56CDDBD3E72F}"/>
              </a:ext>
            </a:extLst>
          </p:cNvPr>
          <p:cNvSpPr/>
          <p:nvPr/>
        </p:nvSpPr>
        <p:spPr>
          <a:xfrm>
            <a:off x="5270290" y="2306620"/>
            <a:ext cx="3428837" cy="2466455"/>
          </a:xfrm>
          <a:prstGeom prst="ellipse">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chemeClr val="bg1"/>
                </a:solidFill>
                <a:latin typeface="+mj-lt"/>
              </a:rPr>
              <a:t>“Enhanced”</a:t>
            </a:r>
          </a:p>
          <a:p>
            <a:pPr algn="ctr"/>
            <a:r>
              <a:rPr lang="en-US" sz="2000" b="1" dirty="0">
                <a:solidFill>
                  <a:schemeClr val="bg1"/>
                </a:solidFill>
                <a:latin typeface="+mj-lt"/>
              </a:rPr>
              <a:t>Excellence Foundation</a:t>
            </a:r>
          </a:p>
        </p:txBody>
      </p:sp>
      <p:sp>
        <p:nvSpPr>
          <p:cNvPr id="12" name="Oval 11">
            <a:extLst>
              <a:ext uri="{FF2B5EF4-FFF2-40B4-BE49-F238E27FC236}">
                <a16:creationId xmlns:a16="http://schemas.microsoft.com/office/drawing/2014/main" id="{82B81385-9871-5E4D-94BC-A5F655F9024D}"/>
              </a:ext>
            </a:extLst>
          </p:cNvPr>
          <p:cNvSpPr/>
          <p:nvPr/>
        </p:nvSpPr>
        <p:spPr>
          <a:xfrm>
            <a:off x="530779" y="2878152"/>
            <a:ext cx="1476699" cy="929739"/>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Human Environmental Sciences Foundation</a:t>
            </a:r>
          </a:p>
        </p:txBody>
      </p:sp>
      <p:sp>
        <p:nvSpPr>
          <p:cNvPr id="16" name="Oval 15">
            <a:extLst>
              <a:ext uri="{FF2B5EF4-FFF2-40B4-BE49-F238E27FC236}">
                <a16:creationId xmlns:a16="http://schemas.microsoft.com/office/drawing/2014/main" id="{E0A7D9AD-2867-EE40-8E54-58D81DE6F313}"/>
              </a:ext>
            </a:extLst>
          </p:cNvPr>
          <p:cNvSpPr/>
          <p:nvPr/>
        </p:nvSpPr>
        <p:spPr>
          <a:xfrm>
            <a:off x="516840" y="4263488"/>
            <a:ext cx="1476699" cy="813661"/>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Weatherspoon Art Museum Association</a:t>
            </a:r>
          </a:p>
        </p:txBody>
      </p:sp>
      <p:sp>
        <p:nvSpPr>
          <p:cNvPr id="22" name="Oval 21">
            <a:extLst>
              <a:ext uri="{FF2B5EF4-FFF2-40B4-BE49-F238E27FC236}">
                <a16:creationId xmlns:a16="http://schemas.microsoft.com/office/drawing/2014/main" id="{1BFAEC3F-F0DB-084E-AEE4-2270E52FCBDB}"/>
              </a:ext>
            </a:extLst>
          </p:cNvPr>
          <p:cNvSpPr/>
          <p:nvPr/>
        </p:nvSpPr>
        <p:spPr>
          <a:xfrm>
            <a:off x="544720" y="1492816"/>
            <a:ext cx="1448819" cy="929739"/>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Alumni Association</a:t>
            </a:r>
          </a:p>
        </p:txBody>
      </p:sp>
      <p:cxnSp>
        <p:nvCxnSpPr>
          <p:cNvPr id="30" name="Straight Arrow Connector 29">
            <a:extLst>
              <a:ext uri="{FF2B5EF4-FFF2-40B4-BE49-F238E27FC236}">
                <a16:creationId xmlns:a16="http://schemas.microsoft.com/office/drawing/2014/main" id="{8071A314-E834-664C-AC15-196DCFBD0665}"/>
              </a:ext>
            </a:extLst>
          </p:cNvPr>
          <p:cNvCxnSpPr>
            <a:cxnSpLocks/>
          </p:cNvCxnSpPr>
          <p:nvPr/>
        </p:nvCxnSpPr>
        <p:spPr>
          <a:xfrm>
            <a:off x="2187706" y="1838490"/>
            <a:ext cx="2812557" cy="8070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60CF746C-A82B-E545-885C-CBE46DD821A9}"/>
              </a:ext>
            </a:extLst>
          </p:cNvPr>
          <p:cNvCxnSpPr>
            <a:cxnSpLocks/>
          </p:cNvCxnSpPr>
          <p:nvPr/>
        </p:nvCxnSpPr>
        <p:spPr>
          <a:xfrm flipV="1">
            <a:off x="2225636" y="3885908"/>
            <a:ext cx="2774627" cy="7166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FD9A477B-D450-084A-A2AC-D20FA9D63D25}"/>
              </a:ext>
            </a:extLst>
          </p:cNvPr>
          <p:cNvCxnSpPr>
            <a:cxnSpLocks/>
          </p:cNvCxnSpPr>
          <p:nvPr/>
        </p:nvCxnSpPr>
        <p:spPr>
          <a:xfrm>
            <a:off x="2228218" y="3178774"/>
            <a:ext cx="2772045" cy="606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9621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7D3B2-C67B-7041-BB27-DD103FBC9C91}"/>
              </a:ext>
            </a:extLst>
          </p:cNvPr>
          <p:cNvSpPr>
            <a:spLocks noGrp="1"/>
          </p:cNvSpPr>
          <p:nvPr>
            <p:ph type="title"/>
          </p:nvPr>
        </p:nvSpPr>
        <p:spPr>
          <a:xfrm>
            <a:off x="457200" y="157656"/>
            <a:ext cx="8229600" cy="1231990"/>
          </a:xfrm>
          <a:solidFill>
            <a:srgbClr val="002060"/>
          </a:solidFill>
        </p:spPr>
        <p:txBody>
          <a:bodyPr>
            <a:normAutofit fontScale="90000"/>
          </a:bodyPr>
          <a:lstStyle/>
          <a:p>
            <a:r>
              <a:rPr lang="en-US" sz="3600" b="1" dirty="0">
                <a:solidFill>
                  <a:schemeClr val="bg1"/>
                </a:solidFill>
              </a:rPr>
              <a:t>Response from Foundation Board Members</a:t>
            </a:r>
            <a:br>
              <a:rPr lang="en-US" sz="3600" b="1" dirty="0">
                <a:solidFill>
                  <a:schemeClr val="bg1"/>
                </a:solidFill>
              </a:rPr>
            </a:br>
            <a:endParaRPr lang="en-US" sz="2200" b="1" dirty="0">
              <a:solidFill>
                <a:schemeClr val="bg1"/>
              </a:solidFill>
            </a:endParaRPr>
          </a:p>
        </p:txBody>
      </p:sp>
      <p:sp>
        <p:nvSpPr>
          <p:cNvPr id="4" name="Slide Number Placeholder 3">
            <a:extLst>
              <a:ext uri="{FF2B5EF4-FFF2-40B4-BE49-F238E27FC236}">
                <a16:creationId xmlns:a16="http://schemas.microsoft.com/office/drawing/2014/main" id="{4BD8D566-6BB6-CC4C-A776-1F6951582B58}"/>
              </a:ext>
            </a:extLst>
          </p:cNvPr>
          <p:cNvSpPr>
            <a:spLocks noGrp="1"/>
          </p:cNvSpPr>
          <p:nvPr>
            <p:ph type="sldNum" sz="quarter" idx="12"/>
          </p:nvPr>
        </p:nvSpPr>
        <p:spPr/>
        <p:txBody>
          <a:bodyPr/>
          <a:lstStyle/>
          <a:p>
            <a:fld id="{4E1C71C6-E758-FD41-AF3F-CBFC7C528FF6}" type="slidenum">
              <a:rPr lang="en-US" smtClean="0"/>
              <a:t>9</a:t>
            </a:fld>
            <a:endParaRPr lang="en-US" dirty="0"/>
          </a:p>
        </p:txBody>
      </p:sp>
      <p:sp>
        <p:nvSpPr>
          <p:cNvPr id="12" name="Oval 11">
            <a:extLst>
              <a:ext uri="{FF2B5EF4-FFF2-40B4-BE49-F238E27FC236}">
                <a16:creationId xmlns:a16="http://schemas.microsoft.com/office/drawing/2014/main" id="{82B81385-9871-5E4D-94BC-A5F655F9024D}"/>
              </a:ext>
            </a:extLst>
          </p:cNvPr>
          <p:cNvSpPr/>
          <p:nvPr/>
        </p:nvSpPr>
        <p:spPr>
          <a:xfrm>
            <a:off x="513725" y="1568669"/>
            <a:ext cx="1476699" cy="929739"/>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Human Environmental Sciences Foundation</a:t>
            </a:r>
          </a:p>
        </p:txBody>
      </p:sp>
      <p:sp>
        <p:nvSpPr>
          <p:cNvPr id="16" name="Oval 15">
            <a:extLst>
              <a:ext uri="{FF2B5EF4-FFF2-40B4-BE49-F238E27FC236}">
                <a16:creationId xmlns:a16="http://schemas.microsoft.com/office/drawing/2014/main" id="{E0A7D9AD-2867-EE40-8E54-58D81DE6F313}"/>
              </a:ext>
            </a:extLst>
          </p:cNvPr>
          <p:cNvSpPr/>
          <p:nvPr/>
        </p:nvSpPr>
        <p:spPr>
          <a:xfrm>
            <a:off x="499785" y="2718111"/>
            <a:ext cx="1476699" cy="813661"/>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Weatherspoon Art Museum Association</a:t>
            </a:r>
          </a:p>
        </p:txBody>
      </p:sp>
      <p:sp>
        <p:nvSpPr>
          <p:cNvPr id="22" name="Oval 21">
            <a:extLst>
              <a:ext uri="{FF2B5EF4-FFF2-40B4-BE49-F238E27FC236}">
                <a16:creationId xmlns:a16="http://schemas.microsoft.com/office/drawing/2014/main" id="{1BFAEC3F-F0DB-084E-AEE4-2270E52FCBDB}"/>
              </a:ext>
            </a:extLst>
          </p:cNvPr>
          <p:cNvSpPr/>
          <p:nvPr/>
        </p:nvSpPr>
        <p:spPr>
          <a:xfrm>
            <a:off x="428606" y="3733058"/>
            <a:ext cx="1448819" cy="929739"/>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Alumni Association</a:t>
            </a:r>
          </a:p>
        </p:txBody>
      </p:sp>
      <p:sp>
        <p:nvSpPr>
          <p:cNvPr id="13" name="Oval 12">
            <a:extLst>
              <a:ext uri="{FF2B5EF4-FFF2-40B4-BE49-F238E27FC236}">
                <a16:creationId xmlns:a16="http://schemas.microsoft.com/office/drawing/2014/main" id="{4F77263F-3604-644E-AB82-BED5A4A03324}"/>
              </a:ext>
            </a:extLst>
          </p:cNvPr>
          <p:cNvSpPr/>
          <p:nvPr/>
        </p:nvSpPr>
        <p:spPr>
          <a:xfrm>
            <a:off x="400726" y="4761517"/>
            <a:ext cx="1476699" cy="929739"/>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latin typeface="+mj-lt"/>
              </a:rPr>
              <a:t>Excellence Foundation</a:t>
            </a:r>
          </a:p>
        </p:txBody>
      </p:sp>
      <p:sp>
        <p:nvSpPr>
          <p:cNvPr id="3" name="TextBox 2">
            <a:extLst>
              <a:ext uri="{FF2B5EF4-FFF2-40B4-BE49-F238E27FC236}">
                <a16:creationId xmlns:a16="http://schemas.microsoft.com/office/drawing/2014/main" id="{17E95AEB-D780-7942-A9F4-57B588280845}"/>
              </a:ext>
            </a:extLst>
          </p:cNvPr>
          <p:cNvSpPr txBox="1"/>
          <p:nvPr/>
        </p:nvSpPr>
        <p:spPr>
          <a:xfrm>
            <a:off x="2075543" y="1490552"/>
            <a:ext cx="6778171" cy="4154984"/>
          </a:xfrm>
          <a:prstGeom prst="rect">
            <a:avLst/>
          </a:prstGeom>
          <a:noFill/>
        </p:spPr>
        <p:txBody>
          <a:bodyPr wrap="square" rtlCol="0">
            <a:spAutoFit/>
          </a:bodyPr>
          <a:lstStyle/>
          <a:p>
            <a:endParaRPr lang="en-US" sz="2400" dirty="0"/>
          </a:p>
          <a:p>
            <a:r>
              <a:rPr lang="en-US" dirty="0"/>
              <a:t>“This is a logical next step for the University.”</a:t>
            </a:r>
          </a:p>
          <a:p>
            <a:endParaRPr lang="en-US" dirty="0"/>
          </a:p>
          <a:p>
            <a:endParaRPr lang="en-US" sz="1200" dirty="0"/>
          </a:p>
          <a:p>
            <a:endParaRPr lang="en-US" dirty="0"/>
          </a:p>
          <a:p>
            <a:r>
              <a:rPr lang="en-US" dirty="0"/>
              <a:t>“Great savings of costs to further benefit the Weatherspoon Museum.” </a:t>
            </a:r>
          </a:p>
          <a:p>
            <a:endParaRPr lang="en-US" dirty="0"/>
          </a:p>
          <a:p>
            <a:endParaRPr lang="en-US" sz="1200" dirty="0"/>
          </a:p>
          <a:p>
            <a:r>
              <a:rPr lang="en-US" dirty="0"/>
              <a:t>“This will allow us to focus on alumni activities instead of administrative functions.” </a:t>
            </a:r>
          </a:p>
          <a:p>
            <a:endParaRPr lang="en-US" sz="1200" dirty="0"/>
          </a:p>
          <a:p>
            <a:endParaRPr lang="en-US" dirty="0"/>
          </a:p>
          <a:p>
            <a:r>
              <a:rPr lang="en-US" dirty="0"/>
              <a:t>“A purpose driven mission is what we need and this proposal is necessary and helpful.” </a:t>
            </a:r>
          </a:p>
        </p:txBody>
      </p:sp>
    </p:spTree>
    <p:extLst>
      <p:ext uri="{BB962C8B-B14F-4D97-AF65-F5344CB8AC3E}">
        <p14:creationId xmlns:p14="http://schemas.microsoft.com/office/powerpoint/2010/main" val="1331566171"/>
      </p:ext>
    </p:extLst>
  </p:cSld>
  <p:clrMapOvr>
    <a:masterClrMapping/>
  </p:clrMapOvr>
</p:sld>
</file>

<file path=ppt/theme/theme1.xml><?xml version="1.0" encoding="utf-8"?>
<a:theme xmlns:a="http://schemas.openxmlformats.org/drawingml/2006/main" name="uncg-ppt-whitebgrd-fullnamelogo">
  <a:themeElements>
    <a:clrScheme name="UNCG color palette">
      <a:dk1>
        <a:sysClr val="windowText" lastClr="000000"/>
      </a:dk1>
      <a:lt1>
        <a:sysClr val="window" lastClr="FFFFFF"/>
      </a:lt1>
      <a:dk2>
        <a:srgbClr val="1F497D"/>
      </a:dk2>
      <a:lt2>
        <a:srgbClr val="CCCCAA"/>
      </a:lt2>
      <a:accent1>
        <a:srgbClr val="336699"/>
      </a:accent1>
      <a:accent2>
        <a:srgbClr val="991122"/>
      </a:accent2>
      <a:accent3>
        <a:srgbClr val="AAEEBB"/>
      </a:accent3>
      <a:accent4>
        <a:srgbClr val="FFCC00"/>
      </a:accent4>
      <a:accent5>
        <a:srgbClr val="77CCBB"/>
      </a:accent5>
      <a:accent6>
        <a:srgbClr val="CC6633"/>
      </a:accent6>
      <a:hlink>
        <a:srgbClr val="72839A"/>
      </a:hlink>
      <a:folHlink>
        <a:srgbClr val="72839A"/>
      </a:folHlink>
    </a:clrScheme>
    <a:fontScheme name="UNCG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uncg-ppt-whitebgrd-fullnamelogo</Template>
  <TotalTime>14058</TotalTime>
  <Words>904</Words>
  <Application>Microsoft Office PowerPoint</Application>
  <PresentationFormat>On-screen Show (4:3)</PresentationFormat>
  <Paragraphs>181</Paragraphs>
  <Slides>15</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Georgia</vt:lpstr>
      <vt:lpstr>Times</vt:lpstr>
      <vt:lpstr>Times New Roman</vt:lpstr>
      <vt:lpstr>uncg-ppt-whitebgrd-fullnamelogo</vt:lpstr>
      <vt:lpstr>Custom Design</vt:lpstr>
      <vt:lpstr>PowerPoint Presentation</vt:lpstr>
      <vt:lpstr>Why Reconfigure?</vt:lpstr>
      <vt:lpstr>Impact on Associated Entities</vt:lpstr>
      <vt:lpstr>Additional Restructuring Benefits</vt:lpstr>
      <vt:lpstr>Vision and Mission Statement</vt:lpstr>
      <vt:lpstr>UNC Greensboro Associated Entities Now</vt:lpstr>
      <vt:lpstr> Recommended New Overall Structure </vt:lpstr>
      <vt:lpstr>Merger: “Enhanced” Excellence Foundation </vt:lpstr>
      <vt:lpstr>Response from Foundation Board Members </vt:lpstr>
      <vt:lpstr>PowerPoint Presentation</vt:lpstr>
      <vt:lpstr>“Enhanced” Excellence Foundation</vt:lpstr>
      <vt:lpstr>Annual Cost to UNCG for Maintaining Development-Related Foundations*</vt:lpstr>
      <vt:lpstr>Restructuring Will Also Help Us Improve Key Inflection Point Areas</vt:lpstr>
      <vt:lpstr>Remaining Timeline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R Jung</dc:creator>
  <cp:lastModifiedBy>Kelly Harris</cp:lastModifiedBy>
  <cp:revision>980</cp:revision>
  <cp:lastPrinted>2019-04-08T20:38:29Z</cp:lastPrinted>
  <dcterms:created xsi:type="dcterms:W3CDTF">2017-07-31T14:54:53Z</dcterms:created>
  <dcterms:modified xsi:type="dcterms:W3CDTF">2019-04-08T21:46:59Z</dcterms:modified>
</cp:coreProperties>
</file>