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7" r:id="rId3"/>
    <p:sldId id="276" r:id="rId4"/>
    <p:sldId id="288" r:id="rId5"/>
    <p:sldId id="285" r:id="rId6"/>
    <p:sldId id="283" r:id="rId7"/>
    <p:sldId id="286" r:id="rId8"/>
    <p:sldId id="287" r:id="rId9"/>
    <p:sldId id="284" r:id="rId10"/>
    <p:sldId id="281" r:id="rId11"/>
    <p:sldId id="282" r:id="rId12"/>
    <p:sldId id="266" r:id="rId13"/>
    <p:sldId id="279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204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01" autoAdjust="0"/>
    <p:restoredTop sz="85578" autoAdjust="0"/>
  </p:normalViewPr>
  <p:slideViewPr>
    <p:cSldViewPr snapToGrid="0">
      <p:cViewPr varScale="1">
        <p:scale>
          <a:sx n="104" d="100"/>
          <a:sy n="104" d="100"/>
        </p:scale>
        <p:origin x="216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80000-0A84-45FD-894A-C8FEFF1B2699}" type="datetimeFigureOut">
              <a:rPr lang="en-US" smtClean="0"/>
              <a:t>9/19/19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576"/>
            <a:ext cx="560832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6"/>
            <a:ext cx="303784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676"/>
            <a:ext cx="303784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9A568F-27AE-4093-A56A-B4C925C6B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05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was asked to speak about our 50</a:t>
            </a:r>
            <a:r>
              <a:rPr lang="en-US" baseline="30000" dirty="0"/>
              <a:t>th</a:t>
            </a:r>
            <a:r>
              <a:rPr lang="en-US" dirty="0"/>
              <a:t> Anniversary of the Bryan School and I shall do that.  But I do not recall every having an opportunity to speak to the Trustees as a group about the School, so I am going to weave that into my talk this morning.</a:t>
            </a:r>
          </a:p>
          <a:p>
            <a:endParaRPr lang="en-US" dirty="0"/>
          </a:p>
          <a:p>
            <a:r>
              <a:rPr lang="en-US" dirty="0"/>
              <a:t>The business school was created in November of 1969.  Both business and our CARS Department could have legitimately celebrated our 125</a:t>
            </a:r>
            <a:r>
              <a:rPr lang="en-US" baseline="30000" dirty="0"/>
              <a:t>th</a:t>
            </a:r>
            <a:r>
              <a:rPr lang="en-US" dirty="0"/>
              <a:t> anniversary with the University as we were among the three disciplines on which the university was founded.  You may recall that CARS celebrated its centennial as a department in 2017, and that was wildly successful, while by team and I placed emphasis on the 50</a:t>
            </a:r>
            <a:r>
              <a:rPr lang="en-US" baseline="30000" dirty="0"/>
              <a:t>th</a:t>
            </a:r>
            <a:r>
              <a:rPr lang="en-US" dirty="0"/>
              <a:t> anniversary of the creation of the school.  We hoped it would lead into a comprehensive campaign and it appears that we were correct.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A568F-27AE-4093-A56A-B4C925C6B0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099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A568F-27AE-4093-A56A-B4C925C6B02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425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see here the cover of our annual magazine, which focuses on our 50</a:t>
            </a:r>
            <a:r>
              <a:rPr lang="en-US" baseline="30000" dirty="0"/>
              <a:t>th</a:t>
            </a:r>
            <a:r>
              <a:rPr lang="en-US" dirty="0"/>
              <a:t> anniversary.  All Trustees and University officers should have received it.  Copies are available here if you did not receive one.  The response, including from some of you, has been outstanding.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A568F-27AE-4093-A56A-B4C925C6B0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423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have a website devoted to all of the happenings scheduled thus far for our 50</a:t>
            </a:r>
            <a:r>
              <a:rPr lang="en-US" baseline="30000" dirty="0"/>
              <a:t>th</a:t>
            </a:r>
            <a:r>
              <a:rPr lang="en-US" dirty="0"/>
              <a:t> anniversary.  You are welcome to browse it, where you will see our alumni roadshow events and other activities.  These are around the state and in select cities out-of-state.  We are also hosting a party on Homecoming Saturday – Party Like it is 1969!, as well as a Gala Reception and Dinner on April 17</a:t>
            </a:r>
            <a:r>
              <a:rPr lang="en-US" baseline="30000" dirty="0"/>
              <a:t>th</a:t>
            </a:r>
            <a:r>
              <a:rPr lang="en-US" dirty="0"/>
              <a:t>.  Our speaker will be Jaime </a:t>
            </a:r>
            <a:r>
              <a:rPr lang="en-US" dirty="0" err="1"/>
              <a:t>Casap</a:t>
            </a:r>
            <a:r>
              <a:rPr lang="en-US" dirty="0"/>
              <a:t> (Hi Me  Ca SUP), Global Education Evangelist for Google.  We hope you will join us for both of those events. The website leads off with a video that is intended to set the tone.  Let me share it with you.</a:t>
            </a:r>
          </a:p>
          <a:p>
            <a:endParaRPr lang="en-US" dirty="0"/>
          </a:p>
          <a:p>
            <a:r>
              <a:rPr lang="en-US" dirty="0"/>
              <a:t>Show video</a:t>
            </a:r>
          </a:p>
          <a:p>
            <a:endParaRPr lang="en-US" dirty="0"/>
          </a:p>
          <a:p>
            <a:r>
              <a:rPr lang="en-US" dirty="0"/>
              <a:t>Let me share with you some of the recent goings on in the School that helped get us here, as well as some of what’s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A568F-27AE-4093-A56A-B4C925C6B0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27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Example: Racing engine chemicals in France</a:t>
            </a:r>
          </a:p>
          <a:p>
            <a:r>
              <a:rPr lang="en-US" dirty="0"/>
              <a:t>Changes the interview conversation from courses to value added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A568F-27AE-4093-A56A-B4C925C6B0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48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A568F-27AE-4093-A56A-B4C925C6B0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A568F-27AE-4093-A56A-B4C925C6B0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098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A568F-27AE-4093-A56A-B4C925C6B02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258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A568F-27AE-4093-A56A-B4C925C6B02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323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A568F-27AE-4093-A56A-B4C925C6B0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6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4389-3870-4697-A91C-99786B14E846}" type="datetimeFigureOut">
              <a:rPr lang="en-US" smtClean="0"/>
              <a:t>9/19/19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283B3-E25E-4355-A940-23999231B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75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4389-3870-4697-A91C-99786B14E846}" type="datetimeFigureOut">
              <a:rPr lang="en-US" smtClean="0"/>
              <a:t>9/19/19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283B3-E25E-4355-A940-23999231B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734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4389-3870-4697-A91C-99786B14E846}" type="datetimeFigureOut">
              <a:rPr lang="en-US" smtClean="0"/>
              <a:t>9/19/19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283B3-E25E-4355-A940-23999231B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050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F204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4389-3870-4697-A91C-99786B14E846}" type="datetimeFigureOut">
              <a:rPr lang="en-US" smtClean="0"/>
              <a:t>9/19/19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283B3-E25E-4355-A940-23999231B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856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4389-3870-4697-A91C-99786B14E846}" type="datetimeFigureOut">
              <a:rPr lang="en-US" smtClean="0"/>
              <a:t>9/19/19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283B3-E25E-4355-A940-23999231B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789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4389-3870-4697-A91C-99786B14E846}" type="datetimeFigureOut">
              <a:rPr lang="en-US" smtClean="0"/>
              <a:t>9/19/19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283B3-E25E-4355-A940-23999231B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378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4389-3870-4697-A91C-99786B14E846}" type="datetimeFigureOut">
              <a:rPr lang="en-US" smtClean="0"/>
              <a:t>9/19/19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283B3-E25E-4355-A940-23999231B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465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4389-3870-4697-A91C-99786B14E846}" type="datetimeFigureOut">
              <a:rPr lang="en-US" smtClean="0"/>
              <a:t>9/19/19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283B3-E25E-4355-A940-23999231B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110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4389-3870-4697-A91C-99786B14E846}" type="datetimeFigureOut">
              <a:rPr lang="en-US" smtClean="0"/>
              <a:t>9/19/19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283B3-E25E-4355-A940-23999231B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848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4389-3870-4697-A91C-99786B14E846}" type="datetimeFigureOut">
              <a:rPr lang="en-US" smtClean="0"/>
              <a:t>9/19/19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283B3-E25E-4355-A940-23999231B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27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4389-3870-4697-A91C-99786B14E846}" type="datetimeFigureOut">
              <a:rPr lang="en-US" smtClean="0"/>
              <a:t>9/19/19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283B3-E25E-4355-A940-23999231B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200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54389-3870-4697-A91C-99786B14E846}" type="datetimeFigureOut">
              <a:rPr lang="en-US" smtClean="0"/>
              <a:t>9/19/19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283B3-E25E-4355-A940-23999231B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78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player.vimeo.com/video/349731280?title=0&amp;byline=0&amp;portrait=0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bryan50.uncg.edu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F2044"/>
                </a:solidFill>
              </a:rPr>
              <a:t>Bryan School </a:t>
            </a:r>
            <a:br>
              <a:rPr lang="en-US" b="1" dirty="0">
                <a:solidFill>
                  <a:srgbClr val="0F2044"/>
                </a:solidFill>
              </a:rPr>
            </a:br>
            <a:r>
              <a:rPr lang="en-US" b="1" dirty="0">
                <a:solidFill>
                  <a:srgbClr val="0F2044"/>
                </a:solidFill>
              </a:rPr>
              <a:t>of </a:t>
            </a:r>
            <a:br>
              <a:rPr lang="en-US" b="1" dirty="0">
                <a:solidFill>
                  <a:srgbClr val="0F2044"/>
                </a:solidFill>
              </a:rPr>
            </a:br>
            <a:r>
              <a:rPr lang="en-US" b="1" dirty="0">
                <a:solidFill>
                  <a:srgbClr val="0F2044"/>
                </a:solidFill>
              </a:rPr>
              <a:t>Business &amp; Economics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Presentation to the Board of Trustees</a:t>
            </a:r>
          </a:p>
          <a:p>
            <a:r>
              <a:rPr lang="en-US" sz="3200" dirty="0"/>
              <a:t>September 27, 2019</a:t>
            </a:r>
          </a:p>
          <a:p>
            <a:r>
              <a:rPr lang="en-US" sz="3200" dirty="0"/>
              <a:t>McRae C (Mac) Banks, Dean</a:t>
            </a:r>
          </a:p>
        </p:txBody>
      </p:sp>
    </p:spTree>
    <p:extLst>
      <p:ext uri="{BB962C8B-B14F-4D97-AF65-F5344CB8AC3E}">
        <p14:creationId xmlns:p14="http://schemas.microsoft.com/office/powerpoint/2010/main" val="1134970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34BD2-C413-B847-BBED-54AE0D927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3695"/>
            <a:ext cx="10515600" cy="606425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new?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CA5E5-02F0-534D-8110-81AB012F8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0140"/>
            <a:ext cx="10515600" cy="505682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Phase 1: Offer “dual admission” to UG </a:t>
            </a:r>
            <a:r>
              <a:rPr lang="en-US" u="sng" dirty="0"/>
              <a:t>and G</a:t>
            </a:r>
            <a:r>
              <a:rPr lang="en-US" dirty="0"/>
              <a:t> program in the Bryan School to “first year” students who are high qualifiers, along with the scholarship</a:t>
            </a:r>
          </a:p>
          <a:p>
            <a:r>
              <a:rPr lang="en-US" dirty="0"/>
              <a:t>Permit the scholarship to carry over for graduate study if graduate early</a:t>
            </a:r>
          </a:p>
          <a:p>
            <a:r>
              <a:rPr lang="en-US" dirty="0"/>
              <a:t>We believe this will</a:t>
            </a:r>
          </a:p>
          <a:p>
            <a:pPr lvl="1"/>
            <a:r>
              <a:rPr lang="en-US" dirty="0"/>
              <a:t>Increase award acceptances</a:t>
            </a:r>
          </a:p>
          <a:p>
            <a:pPr lvl="1"/>
            <a:r>
              <a:rPr lang="en-US" dirty="0"/>
              <a:t>Improve time to graduation</a:t>
            </a:r>
          </a:p>
          <a:p>
            <a:pPr lvl="1"/>
            <a:r>
              <a:rPr lang="en-US" dirty="0"/>
              <a:t>Grow graduate enrollments</a:t>
            </a:r>
          </a:p>
          <a:p>
            <a:pPr lvl="1"/>
            <a:r>
              <a:rPr lang="en-US" dirty="0"/>
              <a:t>Long term will grow UG applications from high quality applicants</a:t>
            </a:r>
          </a:p>
          <a:p>
            <a:r>
              <a:rPr lang="en-US" dirty="0"/>
              <a:t>Phase 2: Offer same “dual admission” and a merit scholarship to high qualifiers from community colleges</a:t>
            </a:r>
          </a:p>
          <a:p>
            <a:pPr lvl="1"/>
            <a:r>
              <a:rPr lang="en-US" dirty="0"/>
              <a:t>Requires research and process changes</a:t>
            </a:r>
          </a:p>
        </p:txBody>
      </p:sp>
    </p:spTree>
    <p:extLst>
      <p:ext uri="{BB962C8B-B14F-4D97-AF65-F5344CB8AC3E}">
        <p14:creationId xmlns:p14="http://schemas.microsoft.com/office/powerpoint/2010/main" val="1712733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43CA9-0617-BB47-A112-CB665D5E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210" y="25368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285541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54494-4BA6-4020-841E-156F27AD8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0061"/>
            <a:ext cx="10515600" cy="63367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Bryan School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FE296-A9D1-4DED-8169-C61316D58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87251"/>
          </a:xfrm>
        </p:spPr>
        <p:txBody>
          <a:bodyPr>
            <a:normAutofit/>
          </a:bodyPr>
          <a:lstStyle/>
          <a:p>
            <a:r>
              <a:rPr lang="en-US" dirty="0"/>
              <a:t>Fall 2019: 4,200 students (3,689 UG)</a:t>
            </a:r>
          </a:p>
          <a:p>
            <a:r>
              <a:rPr lang="en-US" dirty="0"/>
              <a:t>Fall 2019: ~400 First-year, ~500 Transfers (this is the recent pattern)</a:t>
            </a:r>
          </a:p>
          <a:p>
            <a:r>
              <a:rPr lang="en-US" dirty="0"/>
              <a:t>Fall 2019: 100 FT Faculty – 75 T/TT (+2 new T in spring)</a:t>
            </a:r>
          </a:p>
          <a:p>
            <a:r>
              <a:rPr lang="en-US" dirty="0"/>
              <a:t>&gt; 26,000 living alumni, most in NC</a:t>
            </a:r>
          </a:p>
          <a:p>
            <a:r>
              <a:rPr lang="en-US" dirty="0"/>
              <a:t>Departments: Accounting &amp; Finance; Consumer, Apparel, and Retail Studies; Economics; Information Systems &amp; Supply Chain Management; Management; Marketing, Entrepreneurship, Hospitality &amp; Tourism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687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7C237-A9D3-9242-8E43-F37D2B7DF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>
            <a:normAutofit/>
          </a:bodyPr>
          <a:lstStyle/>
          <a:p>
            <a:r>
              <a:rPr lang="en-US" sz="4000" dirty="0"/>
              <a:t>The Bryan School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8DE91-F370-6B41-8C2B-AB4E2DA79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4440"/>
            <a:ext cx="10515600" cy="4942523"/>
          </a:xfrm>
        </p:spPr>
        <p:txBody>
          <a:bodyPr>
            <a:normAutofit/>
          </a:bodyPr>
          <a:lstStyle/>
          <a:p>
            <a:r>
              <a:rPr lang="en-US" dirty="0"/>
              <a:t>UG Majors (</a:t>
            </a:r>
            <a:r>
              <a:rPr lang="en-US" b="1" dirty="0"/>
              <a:t>Bold</a:t>
            </a:r>
            <a:r>
              <a:rPr lang="en-US" dirty="0"/>
              <a:t> available online): Accounting, Business Administration (</a:t>
            </a:r>
            <a:r>
              <a:rPr lang="en-US" b="1" dirty="0"/>
              <a:t>Business Studies</a:t>
            </a:r>
            <a:r>
              <a:rPr lang="en-US" dirty="0"/>
              <a:t>, Human Resources, Management), CARS (Apparel Product Design, Retailing and Consumer Studies), Economics BA, Economics BS, </a:t>
            </a:r>
            <a:r>
              <a:rPr lang="en-US" b="1" dirty="0"/>
              <a:t>Entrepreneurship</a:t>
            </a:r>
            <a:r>
              <a:rPr lang="en-US" dirty="0"/>
              <a:t>,  Finance, Information Systems and Supply Chain Management (Business Analytics, Cyber Security, Information Systems, </a:t>
            </a:r>
            <a:r>
              <a:rPr lang="en-US" b="1" dirty="0"/>
              <a:t>Supply Chain Management</a:t>
            </a:r>
            <a:r>
              <a:rPr lang="en-US" dirty="0"/>
              <a:t>), International Business, Marketing, Sustainable Tourism &amp; Hospitality</a:t>
            </a:r>
          </a:p>
          <a:p>
            <a:r>
              <a:rPr lang="en-US" dirty="0"/>
              <a:t>Accelerated Degree Programs (</a:t>
            </a:r>
            <a:r>
              <a:rPr lang="en-US" b="1" dirty="0"/>
              <a:t>Bold</a:t>
            </a:r>
            <a:r>
              <a:rPr lang="en-US" dirty="0"/>
              <a:t> available online): MA in Economics, </a:t>
            </a:r>
            <a:r>
              <a:rPr lang="en-US" b="1" dirty="0"/>
              <a:t>MBA</a:t>
            </a:r>
            <a:r>
              <a:rPr lang="en-US" dirty="0"/>
              <a:t>, MS in Accounting, </a:t>
            </a:r>
            <a:r>
              <a:rPr lang="en-US" b="1" dirty="0"/>
              <a:t>MS in Information Technology &amp; Management, MS in Retail Studies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966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9BB68-E5BE-4A3C-9AF4-42D80A754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50</a:t>
            </a:r>
            <a:r>
              <a:rPr lang="en-US" baseline="30000" dirty="0"/>
              <a:t>th</a:t>
            </a:r>
            <a:r>
              <a:rPr lang="en-US" dirty="0"/>
              <a:t> Anniversary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72494-FE8B-4A90-B154-8F6496569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4472" y="6055591"/>
            <a:ext cx="3595255" cy="43728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Released early September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119770-8DB7-4CE3-AA75-73EBA4E28F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52" t="11738" r="67896" b="7134"/>
          <a:stretch/>
        </p:blipFill>
        <p:spPr>
          <a:xfrm>
            <a:off x="1034472" y="1690688"/>
            <a:ext cx="3343564" cy="41834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CFC9F8-7CDC-4BEE-8723-09F86E09D6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31" t="12042" r="58109" b="7387"/>
          <a:stretch/>
        </p:blipFill>
        <p:spPr>
          <a:xfrm>
            <a:off x="4629727" y="1690687"/>
            <a:ext cx="6725714" cy="418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331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99338-F179-4E01-B564-C157CFE36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50</a:t>
            </a:r>
            <a:r>
              <a:rPr lang="en-US" baseline="30000" dirty="0"/>
              <a:t>th</a:t>
            </a:r>
            <a:r>
              <a:rPr lang="en-US" dirty="0"/>
              <a:t> Anniversary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E21A83-03FD-42D6-AC65-A079413FF2F6}"/>
              </a:ext>
            </a:extLst>
          </p:cNvPr>
          <p:cNvSpPr txBox="1"/>
          <p:nvPr/>
        </p:nvSpPr>
        <p:spPr>
          <a:xfrm>
            <a:off x="8982290" y="5084016"/>
            <a:ext cx="2595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hlinkClick r:id="rId4"/>
              </a:rPr>
              <a:t>Bryan50.UNCG.edu</a:t>
            </a:r>
            <a:endParaRPr lang="en-US" sz="2400" dirty="0"/>
          </a:p>
        </p:txBody>
      </p:sp>
      <p:pic>
        <p:nvPicPr>
          <p:cNvPr id="3" name="Online Media 2">
            <a:hlinkClick r:id="" action="ppaction://media"/>
            <a:extLst>
              <a:ext uri="{FF2B5EF4-FFF2-40B4-BE49-F238E27FC236}">
                <a16:creationId xmlns:a16="http://schemas.microsoft.com/office/drawing/2014/main" id="{8FF7353B-55E1-4513-825B-5F2923F6CB7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838200" y="1690688"/>
            <a:ext cx="7317819" cy="411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89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9FD5A0C-B9FA-1849-938D-45274541FB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What makes the Bryan School Distinctive?</a:t>
            </a:r>
          </a:p>
        </p:txBody>
      </p:sp>
    </p:spTree>
    <p:extLst>
      <p:ext uri="{BB962C8B-B14F-4D97-AF65-F5344CB8AC3E}">
        <p14:creationId xmlns:p14="http://schemas.microsoft.com/office/powerpoint/2010/main" val="452108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78DDE-6FE7-824B-8D80-0E2B9F0A5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Are Market-Oriented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3C650-C75E-D14B-95A6-C3E705A15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Diversity</a:t>
            </a:r>
          </a:p>
          <a:p>
            <a:pPr lvl="1"/>
            <a:r>
              <a:rPr lang="en-US" dirty="0"/>
              <a:t>~ 50 percent of the student body are students of color,</a:t>
            </a:r>
          </a:p>
          <a:p>
            <a:pPr lvl="1"/>
            <a:r>
              <a:rPr lang="en-US" dirty="0"/>
              <a:t>We graduate more African American undergraduates than </a:t>
            </a:r>
            <a:r>
              <a:rPr lang="en-US" b="1" u="sng" dirty="0"/>
              <a:t>any</a:t>
            </a:r>
            <a:r>
              <a:rPr lang="en-US" dirty="0"/>
              <a:t> other business school in NC</a:t>
            </a:r>
          </a:p>
          <a:p>
            <a:r>
              <a:rPr lang="en-US" dirty="0"/>
              <a:t>Our goal is to produce Exceptional Problem Solvers</a:t>
            </a:r>
          </a:p>
          <a:p>
            <a:r>
              <a:rPr lang="en-US" dirty="0"/>
              <a:t>Curricula built on Innovation, Globalization, Sustainability,  and Ethics</a:t>
            </a:r>
          </a:p>
          <a:p>
            <a:r>
              <a:rPr lang="en-US" dirty="0"/>
              <a:t>Hands-on consulting project emphasis</a:t>
            </a:r>
          </a:p>
          <a:p>
            <a:pPr lvl="1"/>
            <a:r>
              <a:rPr lang="en-US" dirty="0"/>
              <a:t>Beyond theory and application, to practice</a:t>
            </a:r>
          </a:p>
          <a:p>
            <a:pPr lvl="1"/>
            <a:r>
              <a:rPr lang="en-US" dirty="0"/>
              <a:t>Hundreds of projects annually</a:t>
            </a:r>
          </a:p>
          <a:p>
            <a:pPr lvl="1"/>
            <a:r>
              <a:rPr lang="en-US" dirty="0"/>
              <a:t>Real-world impact</a:t>
            </a:r>
          </a:p>
        </p:txBody>
      </p:sp>
    </p:spTree>
    <p:extLst>
      <p:ext uri="{BB962C8B-B14F-4D97-AF65-F5344CB8AC3E}">
        <p14:creationId xmlns:p14="http://schemas.microsoft.com/office/powerpoint/2010/main" val="2729131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85EEE-E0C1-D743-8057-2D4319C76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Are Innovative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67B77-56F2-6948-8650-565D0942A4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X-Culture </a:t>
            </a:r>
          </a:p>
          <a:p>
            <a:r>
              <a:rPr lang="en-US" dirty="0"/>
              <a:t>Export Odyssey</a:t>
            </a:r>
          </a:p>
          <a:p>
            <a:r>
              <a:rPr lang="en-US" dirty="0"/>
              <a:t>Early entrant at UNCG in Online Programs</a:t>
            </a:r>
          </a:p>
          <a:p>
            <a:pPr lvl="1"/>
            <a:r>
              <a:rPr lang="en-US" dirty="0"/>
              <a:t>UG – Business Studies, Supply Chain Management,  Entrepreneurship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G - MS in ITM, MS in RS, MS in IB, MBA, </a:t>
            </a:r>
            <a:r>
              <a:rPr lang="en-US" dirty="0">
                <a:solidFill>
                  <a:srgbClr val="FF0000"/>
                </a:solidFill>
              </a:rPr>
              <a:t>MS in Eco, MS in Acc</a:t>
            </a:r>
          </a:p>
          <a:p>
            <a:pPr lvl="1"/>
            <a:r>
              <a:rPr lang="en-US" dirty="0"/>
              <a:t>First AACSB accredited online PhD in Business Administration</a:t>
            </a:r>
          </a:p>
          <a:p>
            <a:r>
              <a:rPr lang="en-US" dirty="0"/>
              <a:t>First unit-based academic advising office</a:t>
            </a:r>
          </a:p>
          <a:p>
            <a:r>
              <a:rPr lang="en-US" dirty="0"/>
              <a:t>First unit-based External Affairs Office</a:t>
            </a:r>
          </a:p>
          <a:p>
            <a:r>
              <a:rPr lang="en-US" dirty="0"/>
              <a:t>First Emeritus Advisory Board</a:t>
            </a:r>
          </a:p>
        </p:txBody>
      </p:sp>
    </p:spTree>
    <p:extLst>
      <p:ext uri="{BB962C8B-B14F-4D97-AF65-F5344CB8AC3E}">
        <p14:creationId xmlns:p14="http://schemas.microsoft.com/office/powerpoint/2010/main" val="398632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D54E0-F7D5-1E44-A0D1-2682A8AB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Are Student-Centered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F83E9-8065-EA4C-B99F-5D3F8EAA3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1665"/>
            <a:ext cx="10515600" cy="475593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Strong sense of community, particularly among students</a:t>
            </a:r>
          </a:p>
          <a:p>
            <a:pPr lvl="1"/>
            <a:r>
              <a:rPr lang="en-US" dirty="0"/>
              <a:t>Presidents Council, Employer Spotlights, Corner Office Connections  (student org support), Bryan Gold program – now available for all academic levels, Jam Sessions  (collaboration of students, faculty &amp; biz community)</a:t>
            </a:r>
          </a:p>
          <a:p>
            <a:r>
              <a:rPr lang="en-US" dirty="0"/>
              <a:t>Blueprint for Success – one of the few </a:t>
            </a:r>
            <a:r>
              <a:rPr lang="en-US" u="sng" dirty="0"/>
              <a:t>required</a:t>
            </a:r>
            <a:r>
              <a:rPr lang="en-US" dirty="0"/>
              <a:t> programs</a:t>
            </a:r>
          </a:p>
          <a:p>
            <a:pPr lvl="1"/>
            <a:r>
              <a:rPr lang="en-US" dirty="0"/>
              <a:t>4 required 1 CH courses (or 1 - 2 CH and 2 – 1 CH for transfers)</a:t>
            </a:r>
          </a:p>
          <a:p>
            <a:pPr lvl="2"/>
            <a:r>
              <a:rPr lang="en-US" sz="2200" dirty="0"/>
              <a:t>Fall ’19 BUS 115 (14 sections): Blueprint for Personal Success taught by professionals          </a:t>
            </a:r>
          </a:p>
          <a:p>
            <a:pPr lvl="2"/>
            <a:r>
              <a:rPr lang="en-US" sz="2200" dirty="0"/>
              <a:t>Fall ’19 BUS 216 (6 sections): Blueprint for Personal &amp; Professional Success (for transfers)</a:t>
            </a:r>
          </a:p>
          <a:p>
            <a:pPr lvl="2"/>
            <a:r>
              <a:rPr lang="en-US" sz="2200" dirty="0"/>
              <a:t>Spring ’20 BUS 315:  Blueprint for Global and Intercultural Development</a:t>
            </a:r>
          </a:p>
          <a:p>
            <a:pPr lvl="2"/>
            <a:r>
              <a:rPr lang="en-US" sz="2200" dirty="0"/>
              <a:t>Fall ‘20 BUS 215: Blueprint for Professional Success</a:t>
            </a:r>
          </a:p>
          <a:p>
            <a:pPr lvl="2"/>
            <a:r>
              <a:rPr lang="en-US" sz="2200" dirty="0"/>
              <a:t>Spring ’21 BUS 415:  Blueprint for Leadership Development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848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689FB-3D0A-004E-8636-B3CEA6F33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Are Research Focused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630E1-B4A0-AC42-96A9-D1561DB9E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Surveys of prospective students and their parents reveals that faculty research is one of the top three things they look at when considering a college/university</a:t>
            </a:r>
          </a:p>
          <a:p>
            <a:r>
              <a:rPr lang="en-US" dirty="0"/>
              <a:t>High quality research elevates program, department, unit, and university reputation</a:t>
            </a:r>
          </a:p>
          <a:p>
            <a:r>
              <a:rPr lang="en-US" dirty="0"/>
              <a:t>Rigorous research – 23.3% of articles published by our faculty members from 2014-2018 appeared in widely acknowledged A+/A-level journals</a:t>
            </a:r>
          </a:p>
        </p:txBody>
      </p:sp>
    </p:spTree>
    <p:extLst>
      <p:ext uri="{BB962C8B-B14F-4D97-AF65-F5344CB8AC3E}">
        <p14:creationId xmlns:p14="http://schemas.microsoft.com/office/powerpoint/2010/main" val="574428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34A24-57FB-D743-92F0-49B84DC7E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8028"/>
          </a:xfrm>
        </p:spPr>
        <p:txBody>
          <a:bodyPr>
            <a:normAutofit fontScale="90000"/>
          </a:bodyPr>
          <a:lstStyle/>
          <a:p>
            <a:r>
              <a:rPr lang="en-US" dirty="0"/>
              <a:t>What Else?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56C33-69B0-0044-B940-55CF0EFA3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6909"/>
            <a:ext cx="10515600" cy="4930054"/>
          </a:xfrm>
        </p:spPr>
        <p:txBody>
          <a:bodyPr/>
          <a:lstStyle/>
          <a:p>
            <a:r>
              <a:rPr lang="en-US" dirty="0"/>
              <a:t>Bryan School Merit Scholars Program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$8,000 in-state </a:t>
            </a:r>
            <a:r>
              <a:rPr lang="en-US" dirty="0"/>
              <a:t>(covers a year of tuition, fees, and some extra)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$12,000 out-of-state </a:t>
            </a:r>
            <a:r>
              <a:rPr lang="en-US" dirty="0"/>
              <a:t>(covers a semester of tuition, fees, and some extra)</a:t>
            </a:r>
          </a:p>
          <a:p>
            <a:pPr lvl="1"/>
            <a:r>
              <a:rPr lang="en-US" dirty="0"/>
              <a:t>Includes a study abroad stipend</a:t>
            </a:r>
          </a:p>
          <a:p>
            <a:pPr lvl="1"/>
            <a:r>
              <a:rPr lang="en-US" dirty="0"/>
              <a:t>Up to four years of UG study</a:t>
            </a:r>
          </a:p>
          <a:p>
            <a:pPr lvl="1"/>
            <a:r>
              <a:rPr lang="en-US" dirty="0"/>
              <a:t>2018-19 Innovation</a:t>
            </a:r>
          </a:p>
          <a:p>
            <a:pPr lvl="2"/>
            <a:r>
              <a:rPr lang="en-US" dirty="0"/>
              <a:t>Review and interview throughout the fall – AS THEY ARE RECEIVED BY ADMISSIONS</a:t>
            </a:r>
          </a:p>
          <a:p>
            <a:pPr lvl="2"/>
            <a:r>
              <a:rPr lang="en-US" dirty="0"/>
              <a:t>Make and communicate award and admission decisions as soon as decision is made to ensure the best chance of getting students to commit to us</a:t>
            </a:r>
          </a:p>
          <a:p>
            <a:pPr lvl="1"/>
            <a:r>
              <a:rPr lang="en-US" dirty="0"/>
              <a:t>Offered 21 in fall 2018</a:t>
            </a:r>
          </a:p>
          <a:p>
            <a:pPr lvl="1"/>
            <a:r>
              <a:rPr lang="en-US" dirty="0"/>
              <a:t>Enrolled 12 in fall 2019 (record)</a:t>
            </a:r>
          </a:p>
        </p:txBody>
      </p:sp>
    </p:spTree>
    <p:extLst>
      <p:ext uri="{BB962C8B-B14F-4D97-AF65-F5344CB8AC3E}">
        <p14:creationId xmlns:p14="http://schemas.microsoft.com/office/powerpoint/2010/main" val="3089893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3548</TotalTime>
  <Words>1155</Words>
  <Application>Microsoft Macintosh PowerPoint</Application>
  <PresentationFormat>Widescreen</PresentationFormat>
  <Paragraphs>98</Paragraphs>
  <Slides>13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Bryan School  of  Business &amp; Economics</vt:lpstr>
      <vt:lpstr>50th Anniversary</vt:lpstr>
      <vt:lpstr>50th Anniversary</vt:lpstr>
      <vt:lpstr>What makes the Bryan School Distinctive?</vt:lpstr>
      <vt:lpstr>We Are Market-Oriented</vt:lpstr>
      <vt:lpstr>We Are Innovative</vt:lpstr>
      <vt:lpstr>We Are Student-Centered</vt:lpstr>
      <vt:lpstr>We Are Research Focused</vt:lpstr>
      <vt:lpstr>What Else?</vt:lpstr>
      <vt:lpstr>What is new?</vt:lpstr>
      <vt:lpstr>Questions?</vt:lpstr>
      <vt:lpstr>The Bryan School Today</vt:lpstr>
      <vt:lpstr>The Bryan School Today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 of External Affairs</dc:title>
  <dc:creator>Joseph Erba</dc:creator>
  <cp:lastModifiedBy>Microsoft Office User</cp:lastModifiedBy>
  <cp:revision>54</cp:revision>
  <cp:lastPrinted>2019-08-26T17:36:33Z</cp:lastPrinted>
  <dcterms:created xsi:type="dcterms:W3CDTF">2019-07-18T15:39:13Z</dcterms:created>
  <dcterms:modified xsi:type="dcterms:W3CDTF">2019-09-20T19:24:10Z</dcterms:modified>
</cp:coreProperties>
</file>